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4"/>
  </p:notesMasterIdLst>
  <p:sldIdLst>
    <p:sldId id="282" r:id="rId2"/>
    <p:sldId id="283" r:id="rId3"/>
    <p:sldId id="260" r:id="rId4"/>
    <p:sldId id="259" r:id="rId5"/>
    <p:sldId id="261" r:id="rId6"/>
    <p:sldId id="268" r:id="rId7"/>
    <p:sldId id="262" r:id="rId8"/>
    <p:sldId id="275" r:id="rId9"/>
    <p:sldId id="263" r:id="rId10"/>
    <p:sldId id="264" r:id="rId11"/>
    <p:sldId id="265" r:id="rId12"/>
    <p:sldId id="266" r:id="rId13"/>
    <p:sldId id="267" r:id="rId14"/>
    <p:sldId id="280" r:id="rId15"/>
    <p:sldId id="269" r:id="rId16"/>
    <p:sldId id="270" r:id="rId17"/>
    <p:sldId id="276" r:id="rId18"/>
    <p:sldId id="271" r:id="rId19"/>
    <p:sldId id="278" r:id="rId20"/>
    <p:sldId id="273" r:id="rId21"/>
    <p:sldId id="279" r:id="rId22"/>
    <p:sldId id="274" r:id="rId23"/>
  </p:sldIdLst>
  <p:sldSz cx="9144000" cy="6858000" type="screen4x3"/>
  <p:notesSz cx="6858000" cy="9144000"/>
  <p:embeddedFontLst>
    <p:embeddedFont>
      <p:font typeface="Cambria Math" panose="02040503050406030204" pitchFamily="18" charset="0"/>
      <p:regular r:id="rId25"/>
    </p:embeddedFont>
    <p:embeddedFont>
      <p:font typeface="楷体" panose="02010609060101010101" pitchFamily="49" charset="-122"/>
      <p:regular r:id="rId26"/>
    </p:embeddedFont>
    <p:embeddedFont>
      <p:font typeface="华文新魏" panose="02010800040101010101" pitchFamily="2" charset="-122"/>
      <p:regular r:id="rId27"/>
    </p:embeddedFont>
    <p:embeddedFont>
      <p:font typeface="微软雅黑" panose="020B0503020204020204" pitchFamily="34" charset="-122"/>
      <p:regular r:id="rId28"/>
      <p:bold r:id="rId29"/>
    </p:embeddedFont>
    <p:embeddedFont>
      <p:font typeface="Calibri Light" panose="020F0302020204030204" pitchFamily="34" charset="0"/>
      <p:regular r:id="rId30"/>
      <p:italic r:id="rId31"/>
    </p:embeddedFont>
    <p:embeddedFont>
      <p:font typeface="华文楷体" panose="02010600040101010101" pitchFamily="2" charset="-122"/>
      <p:regular r:id="rId32"/>
    </p:embeddedFont>
    <p:embeddedFont>
      <p:font typeface="Calibri" panose="020F0502020204030204" pitchFamily="34" charset="0"/>
      <p:regular r:id="rId33"/>
      <p:bold r:id="rId34"/>
      <p:italic r:id="rId35"/>
      <p:boldItalic r:id="rId36"/>
    </p:embeddedFont>
  </p:embeddedFontLst>
  <p:defaultTextStyle>
    <a:defPPr>
      <a:defRPr lang="zh-CN"/>
    </a:defPPr>
    <a:lvl1pPr algn="l" rtl="0" eaLnBrk="0" fontAlgn="base" hangingPunct="0">
      <a:spcBef>
        <a:spcPct val="0"/>
      </a:spcBef>
      <a:spcAft>
        <a:spcPct val="0"/>
      </a:spcAft>
      <a:defRPr kern="1200">
        <a:solidFill>
          <a:schemeClr val="tx1"/>
        </a:solidFill>
        <a:latin typeface="Calibri" charset="0"/>
        <a:ea typeface="宋体" charset="0"/>
        <a:cs typeface="+mn-cs"/>
      </a:defRPr>
    </a:lvl1pPr>
    <a:lvl2pPr marL="457200" algn="l" rtl="0" eaLnBrk="0" fontAlgn="base" hangingPunct="0">
      <a:spcBef>
        <a:spcPct val="0"/>
      </a:spcBef>
      <a:spcAft>
        <a:spcPct val="0"/>
      </a:spcAft>
      <a:defRPr kern="1200">
        <a:solidFill>
          <a:schemeClr val="tx1"/>
        </a:solidFill>
        <a:latin typeface="Calibri" charset="0"/>
        <a:ea typeface="宋体" charset="0"/>
        <a:cs typeface="+mn-cs"/>
      </a:defRPr>
    </a:lvl2pPr>
    <a:lvl3pPr marL="914400" algn="l" rtl="0" eaLnBrk="0" fontAlgn="base" hangingPunct="0">
      <a:spcBef>
        <a:spcPct val="0"/>
      </a:spcBef>
      <a:spcAft>
        <a:spcPct val="0"/>
      </a:spcAft>
      <a:defRPr kern="1200">
        <a:solidFill>
          <a:schemeClr val="tx1"/>
        </a:solidFill>
        <a:latin typeface="Calibri" charset="0"/>
        <a:ea typeface="宋体" charset="0"/>
        <a:cs typeface="+mn-cs"/>
      </a:defRPr>
    </a:lvl3pPr>
    <a:lvl4pPr marL="1371600" algn="l" rtl="0" eaLnBrk="0" fontAlgn="base" hangingPunct="0">
      <a:spcBef>
        <a:spcPct val="0"/>
      </a:spcBef>
      <a:spcAft>
        <a:spcPct val="0"/>
      </a:spcAft>
      <a:defRPr kern="1200">
        <a:solidFill>
          <a:schemeClr val="tx1"/>
        </a:solidFill>
        <a:latin typeface="Calibri" charset="0"/>
        <a:ea typeface="宋体" charset="0"/>
        <a:cs typeface="+mn-cs"/>
      </a:defRPr>
    </a:lvl4pPr>
    <a:lvl5pPr marL="1828800" algn="l" rtl="0" eaLnBrk="0" fontAlgn="base" hangingPunct="0">
      <a:spcBef>
        <a:spcPct val="0"/>
      </a:spcBef>
      <a:spcAft>
        <a:spcPct val="0"/>
      </a:spcAft>
      <a:defRPr kern="1200">
        <a:solidFill>
          <a:schemeClr val="tx1"/>
        </a:solidFill>
        <a:latin typeface="Calibri" charset="0"/>
        <a:ea typeface="宋体" charset="0"/>
        <a:cs typeface="+mn-cs"/>
      </a:defRPr>
    </a:lvl5pPr>
    <a:lvl6pPr marL="2286000" algn="l" defTabSz="914400" rtl="0" eaLnBrk="1" latinLnBrk="0" hangingPunct="1">
      <a:defRPr kern="1200">
        <a:solidFill>
          <a:schemeClr val="tx1"/>
        </a:solidFill>
        <a:latin typeface="Calibri" charset="0"/>
        <a:ea typeface="宋体" charset="0"/>
        <a:cs typeface="+mn-cs"/>
      </a:defRPr>
    </a:lvl6pPr>
    <a:lvl7pPr marL="2743200" algn="l" defTabSz="914400" rtl="0" eaLnBrk="1" latinLnBrk="0" hangingPunct="1">
      <a:defRPr kern="1200">
        <a:solidFill>
          <a:schemeClr val="tx1"/>
        </a:solidFill>
        <a:latin typeface="Calibri" charset="0"/>
        <a:ea typeface="宋体" charset="0"/>
        <a:cs typeface="+mn-cs"/>
      </a:defRPr>
    </a:lvl7pPr>
    <a:lvl8pPr marL="3200400" algn="l" defTabSz="914400" rtl="0" eaLnBrk="1" latinLnBrk="0" hangingPunct="1">
      <a:defRPr kern="1200">
        <a:solidFill>
          <a:schemeClr val="tx1"/>
        </a:solidFill>
        <a:latin typeface="Calibri" charset="0"/>
        <a:ea typeface="宋体" charset="0"/>
        <a:cs typeface="+mn-cs"/>
      </a:defRPr>
    </a:lvl8pPr>
    <a:lvl9pPr marL="3657600" algn="l" defTabSz="914400" rtl="0" eaLnBrk="1" latinLnBrk="0" hangingPunct="1">
      <a:defRPr kern="1200">
        <a:solidFill>
          <a:schemeClr val="tx1"/>
        </a:solidFill>
        <a:latin typeface="Calibri" charset="0"/>
        <a:ea typeface="宋体" charset="0"/>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8" autoAdjust="0"/>
    <p:restoredTop sz="81645" autoAdjust="0"/>
  </p:normalViewPr>
  <p:slideViewPr>
    <p:cSldViewPr snapToGrid="0">
      <p:cViewPr varScale="1">
        <p:scale>
          <a:sx n="59" d="100"/>
          <a:sy n="59" d="100"/>
        </p:scale>
        <p:origin x="18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宋体" panose="02010600030101010101" pitchFamily="2" charset="-122"/>
              </a:defRPr>
            </a:lvl1pPr>
          </a:lstStyle>
          <a:p>
            <a:pPr>
              <a:defRPr/>
            </a:pPr>
            <a:fld id="{2CFD7993-AC55-164B-A364-F82C2DB2A806}" type="datetimeFigureOut">
              <a:rPr lang="zh-CN" altLang="en-US"/>
              <a:pPr>
                <a:defRPr/>
              </a:pPr>
              <a:t>2018/6/1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宋体" panose="02010600030101010101" pitchFamily="2" charset="-122"/>
              </a:defRPr>
            </a:lvl1pPr>
          </a:lstStyle>
          <a:p>
            <a:pPr>
              <a:defRPr/>
            </a:pPr>
            <a:fld id="{A8CFEE84-EF1E-1F40-8882-668AF6A30FE2}" type="slidenum">
              <a:rPr lang="zh-CN" altLang="en-US"/>
              <a:pPr>
                <a:defRPr/>
              </a:pPr>
              <a:t>‹#›</a:t>
            </a:fld>
            <a:endParaRPr lang="zh-CN" altLang="en-US"/>
          </a:p>
        </p:txBody>
      </p:sp>
    </p:spTree>
    <p:extLst>
      <p:ext uri="{BB962C8B-B14F-4D97-AF65-F5344CB8AC3E}">
        <p14:creationId xmlns:p14="http://schemas.microsoft.com/office/powerpoint/2010/main" val="3368511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a:t>
            </a:fld>
            <a:endParaRPr lang="zh-CN" altLang="en-US"/>
          </a:p>
        </p:txBody>
      </p:sp>
    </p:spTree>
    <p:extLst>
      <p:ext uri="{BB962C8B-B14F-4D97-AF65-F5344CB8AC3E}">
        <p14:creationId xmlns:p14="http://schemas.microsoft.com/office/powerpoint/2010/main" val="220601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15</a:t>
            </a:fld>
            <a:endParaRPr lang="zh-CN" altLang="en-US"/>
          </a:p>
        </p:txBody>
      </p:sp>
    </p:spTree>
    <p:extLst>
      <p:ext uri="{BB962C8B-B14F-4D97-AF65-F5344CB8AC3E}">
        <p14:creationId xmlns:p14="http://schemas.microsoft.com/office/powerpoint/2010/main" val="147498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SVM</a:t>
            </a:r>
            <a:r>
              <a:rPr kumimoji="1" lang="zh-CN" altLang="en-US" dirty="0" smtClean="0"/>
              <a:t>的话，采用</a:t>
            </a:r>
            <a:r>
              <a:rPr kumimoji="1" lang="en-US" altLang="zh-CN" dirty="0" smtClean="0"/>
              <a:t>	</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16</a:t>
            </a:fld>
            <a:endParaRPr lang="zh-CN" altLang="en-US"/>
          </a:p>
        </p:txBody>
      </p:sp>
    </p:spTree>
    <p:extLst>
      <p:ext uri="{BB962C8B-B14F-4D97-AF65-F5344CB8AC3E}">
        <p14:creationId xmlns:p14="http://schemas.microsoft.com/office/powerpoint/2010/main" val="2135650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测试集的获取的方式有几种，本次采用</a:t>
            </a:r>
            <a:r>
              <a:rPr lang="en-US" altLang="zh-CN" sz="1200" dirty="0" smtClean="0"/>
              <a:t>“</a:t>
            </a:r>
            <a:r>
              <a:rPr lang="zh-CN" altLang="zh-CN" sz="1200" dirty="0" smtClean="0"/>
              <a:t>留出法</a:t>
            </a:r>
            <a:r>
              <a:rPr lang="en-US" altLang="zh-CN" sz="1200" dirty="0" smtClean="0"/>
              <a:t>”</a:t>
            </a:r>
            <a:r>
              <a:rPr lang="zh-CN" altLang="zh-CN" sz="1200" dirty="0" smtClean="0"/>
              <a:t>。即将一个样本集</a:t>
            </a:r>
            <a:r>
              <a:rPr lang="en-US" altLang="zh-CN" sz="1200" dirty="0" smtClean="0"/>
              <a:t>D</a:t>
            </a:r>
            <a:r>
              <a:rPr lang="zh-CN" altLang="zh-CN" sz="1200" dirty="0" smtClean="0"/>
              <a:t>划分为两个，一个作为模型训练集</a:t>
            </a:r>
            <a:r>
              <a:rPr lang="en-US" altLang="zh-CN" sz="1200" dirty="0" smtClean="0"/>
              <a:t>S</a:t>
            </a:r>
            <a:r>
              <a:rPr lang="zh-CN" altLang="zh-CN" sz="1200" dirty="0" smtClean="0"/>
              <a:t>，一个作为模型测试集</a:t>
            </a:r>
            <a:r>
              <a:rPr lang="en-US" altLang="zh-CN" sz="1200" dirty="0" smtClean="0"/>
              <a:t>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这两个集合</a:t>
            </a:r>
            <a:r>
              <a:rPr lang="zh-CN" altLang="zh-CN" sz="1200" dirty="0" smtClean="0"/>
              <a:t>满足</a:t>
            </a:r>
            <a:r>
              <a:rPr lang="en-US" altLang="zh-CN" sz="1200" dirty="0" smtClean="0"/>
              <a:t>D=S</a:t>
            </a:r>
            <a:r>
              <a:rPr lang="zh-CN" altLang="zh-CN" sz="1200" dirty="0" smtClean="0"/>
              <a:t>∪</a:t>
            </a:r>
            <a:r>
              <a:rPr lang="en-US" altLang="zh-CN" sz="1200" dirty="0" smtClean="0"/>
              <a:t>T</a:t>
            </a:r>
            <a:r>
              <a:rPr lang="zh-CN" altLang="zh-CN" sz="1200" dirty="0" smtClean="0"/>
              <a:t>且</a:t>
            </a:r>
            <a:r>
              <a:rPr lang="en-US" altLang="zh-CN" sz="1200" dirty="0" smtClean="0"/>
              <a:t>S∩T=</a:t>
            </a:r>
            <a:r>
              <a:rPr lang="zh-CN" altLang="en-US" sz="1200" dirty="0" smtClean="0"/>
              <a:t> </a:t>
            </a:r>
            <a:r>
              <a:rPr lang="en-US" altLang="zh-CN" sz="1200" dirty="0" smtClean="0"/>
              <a:t>∅</a:t>
            </a:r>
            <a:r>
              <a:rPr lang="zh-CN" altLang="zh-CN" sz="1200" dirty="0" smtClean="0"/>
              <a:t>，</a:t>
            </a:r>
            <a:endParaRPr lang="zh-CN"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smtClean="0"/>
              <a:t>常见的划分方式为</a:t>
            </a:r>
            <a:r>
              <a:rPr lang="zh-CN" altLang="en-US" sz="1200" dirty="0" smtClean="0"/>
              <a:t>：</a:t>
            </a:r>
            <a:r>
              <a:rPr lang="zh-CN" altLang="zh-CN" sz="1200" dirty="0" smtClean="0"/>
              <a:t>分层抽样数据后取出三分之一到五分之一作为测试集。这一点模型通过</a:t>
            </a:r>
            <a:r>
              <a:rPr lang="en-US" altLang="zh-CN" sz="1200" dirty="0" smtClean="0"/>
              <a:t>Parameter</a:t>
            </a:r>
            <a:r>
              <a:rPr lang="zh-CN" altLang="zh-CN" sz="1200" dirty="0" smtClean="0"/>
              <a:t>这个类中的静态变量来定义。</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18</a:t>
            </a:fld>
            <a:endParaRPr lang="zh-CN" altLang="en-US"/>
          </a:p>
        </p:txBody>
      </p:sp>
    </p:spTree>
    <p:extLst>
      <p:ext uri="{BB962C8B-B14F-4D97-AF65-F5344CB8AC3E}">
        <p14:creationId xmlns:p14="http://schemas.microsoft.com/office/powerpoint/2010/main" val="6357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smtClean="0">
                <a:solidFill>
                  <a:schemeClr val="tx1"/>
                </a:solidFill>
                <a:effectLst/>
                <a:latin typeface="+mn-lt"/>
                <a:ea typeface="+mn-ea"/>
                <a:cs typeface="+mn-cs"/>
              </a:rPr>
              <a:t>查准率高即代表尽可能准确地把正类跳出来，查全率是指尽可能把正类全部挑出来，即宁可错杀也不放过。</a:t>
            </a:r>
          </a:p>
          <a:p>
            <a:pPr latinLnBrk="1"/>
            <a:r>
              <a:rPr lang="zh-CN" altLang="en-US" sz="1200" b="0" i="0" kern="1200" dirty="0" smtClean="0">
                <a:solidFill>
                  <a:schemeClr val="tx1"/>
                </a:solidFill>
                <a:effectLst/>
                <a:latin typeface="+mn-lt"/>
                <a:ea typeface="+mn-ea"/>
                <a:cs typeface="+mn-cs"/>
              </a:rPr>
              <a:t>查准率和查全率是一组矛盾的度量，此高彼低。就好比说我们对工件进行尺寸测试。想要尽量的增高良品率，那么就必须要提高也就是筛选标准，然而这种时候会遗漏掉一些本来是良品的工件。</a:t>
            </a:r>
          </a:p>
          <a:p>
            <a:pPr latinLnBrk="1"/>
            <a:r>
              <a:rPr kumimoji="1" lang="zh-CN" altLang="en-US" dirty="0" smtClean="0"/>
              <a:t>而如果要尽可能的把所有的良品都挑选出来，那么势必就要稍微放松标准，以确保那些数据接近合格线边缘的工件也可以被挑选出来，这样也就一定会造成一些不合格工件被选上。</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19</a:t>
            </a:fld>
            <a:endParaRPr lang="zh-CN" altLang="en-US"/>
          </a:p>
        </p:txBody>
      </p:sp>
    </p:spTree>
    <p:extLst>
      <p:ext uri="{BB962C8B-B14F-4D97-AF65-F5344CB8AC3E}">
        <p14:creationId xmlns:p14="http://schemas.microsoft.com/office/powerpoint/2010/main" val="1925643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kumimoji="1" lang="zh-CN" altLang="en-US" dirty="0" smtClean="0"/>
              <a:t>每一次选择不同数量的训练集，就会根据预设的比例取出不同数量的测试集。然后就可以得到上图中一个点。</a:t>
            </a:r>
          </a:p>
          <a:p>
            <a:pPr eaLnBrk="1" hangingPunct="1"/>
            <a:r>
              <a:rPr kumimoji="1" lang="zh-CN" altLang="en-US" dirty="0" smtClean="0"/>
              <a:t>最后就得到了不同数据量下的对应精度数据，然后两种模型进行对比。可以发现决策树的精度随着数据量的提高而迅速增长。而</a:t>
            </a:r>
            <a:r>
              <a:rPr kumimoji="1" lang="en-US" altLang="zh-CN" dirty="0" smtClean="0"/>
              <a:t>SVM</a:t>
            </a:r>
            <a:r>
              <a:rPr kumimoji="1" lang="zh-CN" altLang="en-US" dirty="0" smtClean="0"/>
              <a:t>虽然也有增长趋势，但是不是十分明显。</a:t>
            </a:r>
          </a:p>
          <a:p>
            <a:pPr eaLnBrk="1" hangingPunct="1"/>
            <a:r>
              <a:rPr kumimoji="1" lang="zh-CN" altLang="en-US" dirty="0" smtClean="0"/>
              <a:t>受限于电脑性能，更多数据量的时候回陷入卡顿状态，所以没法</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20</a:t>
            </a:fld>
            <a:endParaRPr lang="zh-CN" altLang="en-US"/>
          </a:p>
        </p:txBody>
      </p:sp>
    </p:spTree>
    <p:extLst>
      <p:ext uri="{BB962C8B-B14F-4D97-AF65-F5344CB8AC3E}">
        <p14:creationId xmlns:p14="http://schemas.microsoft.com/office/powerpoint/2010/main" val="142196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smtClean="0"/>
              <a:t>随着科技的发展，工业设备越来越复杂，由于设备零件之间的关联性耦合的更强，靠工人经验去检测问题所在的方法在高端设备上已经稍有不足，而随着计算机存储计算能力的飞速提升，我们已经有能力去处理工业设备运行时所产生的庞大数据了。这就是基于工业大数据下的故障诊断的由来。</a:t>
            </a:r>
            <a:endParaRPr lang="en-US" altLang="zh-CN" dirty="0" smtClean="0"/>
          </a:p>
          <a:p>
            <a:pPr eaLnBrk="1" hangingPunct="1">
              <a:spcBef>
                <a:spcPct val="0"/>
              </a:spcBef>
            </a:pPr>
            <a:endParaRPr lang="en-US" altLang="zh-CN" dirty="0" smtClean="0"/>
          </a:p>
          <a:p>
            <a:pPr eaLnBrk="1" hangingPunct="1">
              <a:spcBef>
                <a:spcPct val="0"/>
              </a:spcBef>
            </a:pPr>
            <a:r>
              <a:rPr lang="zh-CN" altLang="en-US" dirty="0" smtClean="0"/>
              <a:t>大</a:t>
            </a:r>
            <a:r>
              <a:rPr lang="zh-CN" altLang="en-US" dirty="0"/>
              <a:t>格局下是国家意志的推行，工业大数据是中国制造</a:t>
            </a:r>
            <a:r>
              <a:rPr lang="en-US" altLang="zh-CN" dirty="0"/>
              <a:t>2025</a:t>
            </a:r>
            <a:r>
              <a:rPr lang="zh-CN" altLang="en-US" dirty="0"/>
              <a:t>中极为重要的核心部分之一。而故障诊断在工业大数据中也占据着一席之地，我主要是研究的是两种可以用于故障诊断检测的模型的设计方法</a:t>
            </a:r>
            <a:r>
              <a:rPr lang="zh-CN" altLang="en-US" dirty="0" smtClean="0"/>
              <a:t>。</a:t>
            </a:r>
            <a:endParaRPr lang="en-US" altLang="zh-CN" dirty="0"/>
          </a:p>
        </p:txBody>
      </p:sp>
      <p:sp>
        <p:nvSpPr>
          <p:cNvPr id="174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7EB1608C-138A-0C40-A2F4-17B993A18DC9}" type="slidenum">
              <a:rPr lang="zh-CN" altLang="en-US"/>
              <a:pPr/>
              <a:t>3</a:t>
            </a:fld>
            <a:endParaRPr lang="zh-CN" altLang="en-US"/>
          </a:p>
        </p:txBody>
      </p:sp>
    </p:spTree>
    <p:extLst>
      <p:ext uri="{BB962C8B-B14F-4D97-AF65-F5344CB8AC3E}">
        <p14:creationId xmlns:p14="http://schemas.microsoft.com/office/powerpoint/2010/main" val="69063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南京航空航天大学的张鹏在原有的线性模型基础上进行了大量改进，提出了将卡尔曼滤波器和基于非线性模型相结合的方法，并且将其理论在航空发动机上进行了验证</a:t>
            </a:r>
            <a:endParaRPr lang="en-US" altLang="zh-CN" dirty="0"/>
          </a:p>
          <a:p>
            <a:pPr eaLnBrk="1" hangingPunct="1">
              <a:spcBef>
                <a:spcPct val="0"/>
              </a:spcBef>
            </a:pPr>
            <a:endParaRPr lang="en-US" altLang="zh-CN" dirty="0"/>
          </a:p>
          <a:p>
            <a:pPr eaLnBrk="1" hangingPunct="1">
              <a:spcBef>
                <a:spcPct val="0"/>
              </a:spcBef>
            </a:pPr>
            <a:r>
              <a:rPr lang="zh-CN" altLang="en-US" dirty="0"/>
              <a:t>意大利</a:t>
            </a:r>
            <a:r>
              <a:rPr lang="en-US" altLang="zh-CN" dirty="0"/>
              <a:t>Pietro </a:t>
            </a:r>
            <a:r>
              <a:rPr lang="en-US" altLang="zh-CN" dirty="0" err="1"/>
              <a:t>Carnaghi</a:t>
            </a:r>
            <a:r>
              <a:rPr lang="zh-CN" altLang="en-US" dirty="0" smtClean="0"/>
              <a:t>公司的</a:t>
            </a:r>
            <a:r>
              <a:rPr lang="en-US" altLang="zh-CN" b="1" dirty="0" smtClean="0"/>
              <a:t>"Troubleshooting</a:t>
            </a:r>
            <a:r>
              <a:rPr lang="en-US" altLang="zh-CN" b="1" dirty="0"/>
              <a:t>”</a:t>
            </a:r>
            <a:r>
              <a:rPr lang="zh-CN" altLang="en-US" b="1" dirty="0"/>
              <a:t>发现并处理故障系统可将错误分析和信息显示在显示屏上（在线诊断）。</a:t>
            </a:r>
            <a:endParaRPr lang="zh-CN" altLang="en-US" dirty="0"/>
          </a:p>
          <a:p>
            <a:pPr eaLnBrk="1" hangingPunct="1">
              <a:spcBef>
                <a:spcPct val="0"/>
              </a:spcBef>
            </a:pPr>
            <a:r>
              <a:rPr lang="zh-CN" altLang="en-US" b="1" dirty="0"/>
              <a:t>在线诊断系统能够鉴别机床出现的错误，并将相关的建议信息显示在电脑上：</a:t>
            </a:r>
            <a:endParaRPr lang="zh-CN" altLang="en-US" dirty="0"/>
          </a:p>
          <a:p>
            <a:pPr eaLnBrk="1" hangingPunct="1">
              <a:spcBef>
                <a:spcPct val="0"/>
              </a:spcBef>
            </a:pPr>
            <a:r>
              <a:rPr lang="en-US" altLang="zh-CN" b="1" dirty="0"/>
              <a:t>·       </a:t>
            </a:r>
            <a:r>
              <a:rPr lang="zh-CN" altLang="en-US" b="1" dirty="0"/>
              <a:t>出错信息</a:t>
            </a:r>
            <a:endParaRPr lang="zh-CN" altLang="en-US" dirty="0"/>
          </a:p>
          <a:p>
            <a:pPr eaLnBrk="1" hangingPunct="1">
              <a:spcBef>
                <a:spcPct val="0"/>
              </a:spcBef>
            </a:pPr>
            <a:r>
              <a:rPr lang="en-US" altLang="zh-CN" b="1" dirty="0"/>
              <a:t>·       </a:t>
            </a:r>
            <a:r>
              <a:rPr lang="zh-CN" altLang="en-US" b="1" dirty="0"/>
              <a:t>出错原因</a:t>
            </a:r>
            <a:endParaRPr lang="zh-CN" altLang="en-US" dirty="0"/>
          </a:p>
          <a:p>
            <a:pPr eaLnBrk="1" hangingPunct="1">
              <a:spcBef>
                <a:spcPct val="0"/>
              </a:spcBef>
            </a:pPr>
            <a:r>
              <a:rPr lang="en-US" altLang="zh-CN" b="1" dirty="0"/>
              <a:t>·       </a:t>
            </a:r>
            <a:r>
              <a:rPr lang="zh-CN" altLang="en-US" b="1" dirty="0"/>
              <a:t>更正错误建议</a:t>
            </a:r>
            <a:endParaRPr lang="zh-CN" altLang="en-US" dirty="0"/>
          </a:p>
          <a:p>
            <a:pPr eaLnBrk="1" hangingPunct="1">
              <a:spcBef>
                <a:spcPct val="0"/>
              </a:spcBef>
            </a:pPr>
            <a:r>
              <a:rPr lang="en-US" altLang="zh-CN" b="1" dirty="0"/>
              <a:t>·       </a:t>
            </a:r>
            <a:r>
              <a:rPr lang="zh-CN" altLang="en-US" b="1" dirty="0"/>
              <a:t>显示出错部位及详细区域的图片</a:t>
            </a:r>
            <a:endParaRPr lang="zh-CN" altLang="en-US" dirty="0"/>
          </a:p>
          <a:p>
            <a:pPr eaLnBrk="1" hangingPunct="1">
              <a:spcBef>
                <a:spcPct val="0"/>
              </a:spcBef>
            </a:pPr>
            <a:r>
              <a:rPr lang="en-US" altLang="zh-CN" b="1" dirty="0"/>
              <a:t>·       </a:t>
            </a:r>
            <a:r>
              <a:rPr lang="zh-CN" altLang="en-US" b="1" dirty="0"/>
              <a:t>相关错误的</a:t>
            </a:r>
            <a:r>
              <a:rPr lang="en-US" altLang="zh-CN" b="1" dirty="0"/>
              <a:t>PLC</a:t>
            </a:r>
            <a:r>
              <a:rPr lang="zh-CN" altLang="en-US" b="1" dirty="0"/>
              <a:t>输入和输出条件</a:t>
            </a:r>
            <a:endParaRPr lang="zh-CN" altLang="en-US" dirty="0"/>
          </a:p>
          <a:p>
            <a:pPr eaLnBrk="1" hangingPunct="1">
              <a:spcBef>
                <a:spcPct val="0"/>
              </a:spcBef>
            </a:pPr>
            <a:r>
              <a:rPr lang="en-US" altLang="zh-CN" b="1" dirty="0"/>
              <a:t>·       </a:t>
            </a:r>
            <a:r>
              <a:rPr lang="zh-CN" altLang="en-US" b="1" dirty="0"/>
              <a:t>出错日志和信息</a:t>
            </a:r>
            <a:endParaRPr lang="zh-CN" altLang="en-US" dirty="0"/>
          </a:p>
          <a:p>
            <a:pPr eaLnBrk="1" hangingPunct="1">
              <a:spcBef>
                <a:spcPct val="0"/>
              </a:spcBef>
            </a:pPr>
            <a:r>
              <a:rPr lang="en-US" altLang="zh-CN" b="1" dirty="0"/>
              <a:t>·       </a:t>
            </a:r>
            <a:r>
              <a:rPr lang="zh-CN" altLang="en-US" b="1" dirty="0"/>
              <a:t>信息管理</a:t>
            </a:r>
            <a:endParaRPr lang="zh-CN" altLang="en-US" dirty="0"/>
          </a:p>
          <a:p>
            <a:pPr eaLnBrk="1" hangingPunct="1">
              <a:spcBef>
                <a:spcPct val="0"/>
              </a:spcBef>
            </a:pPr>
            <a:r>
              <a:rPr lang="en-US" altLang="zh-CN" b="1" dirty="0"/>
              <a:t> </a:t>
            </a:r>
            <a:endParaRPr lang="zh-CN" altLang="en-US" b="1" dirty="0" smtClean="0"/>
          </a:p>
          <a:p>
            <a:pPr eaLnBrk="1" hangingPunct="1">
              <a:spcBef>
                <a:spcPct val="0"/>
              </a:spcBef>
            </a:pPr>
            <a:r>
              <a:rPr lang="zh-CN" altLang="en-US" b="1" dirty="0" smtClean="0"/>
              <a:t>系统</a:t>
            </a:r>
            <a:r>
              <a:rPr lang="zh-CN" altLang="en-US" b="1" dirty="0"/>
              <a:t>可操作，并能够连续监控</a:t>
            </a:r>
            <a:r>
              <a:rPr lang="en-US" altLang="zh-CN" b="1" dirty="0"/>
              <a:t>PLC</a:t>
            </a:r>
            <a:r>
              <a:rPr lang="zh-CN" altLang="en-US" b="1" dirty="0"/>
              <a:t>输入和输出状态。</a:t>
            </a:r>
            <a:endParaRPr lang="zh-CN" altLang="en-US"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zh-CN" dirty="0"/>
              <a:t>瑞典吕勒奥理工大学的</a:t>
            </a:r>
            <a:r>
              <a:rPr lang="en-US" altLang="zh-CN" dirty="0" err="1"/>
              <a:t>Lianwei</a:t>
            </a:r>
            <a:r>
              <a:rPr lang="en-US" altLang="zh-CN" dirty="0"/>
              <a:t> Zhang</a:t>
            </a:r>
            <a:r>
              <a:rPr lang="zh-CN" altLang="zh-CN" dirty="0"/>
              <a:t>开发除了一套专用于大数据检测以及维护的系统以及一种基于自适应核密度的异常检测（</a:t>
            </a:r>
            <a:r>
              <a:rPr lang="en-US" altLang="zh-CN" dirty="0"/>
              <a:t>Adaptive-KD</a:t>
            </a:r>
            <a:r>
              <a:rPr lang="zh-CN" altLang="zh-CN" dirty="0"/>
              <a:t>）方法，在工业场景中具有极大的使用价值。</a:t>
            </a:r>
          </a:p>
          <a:p>
            <a:pPr eaLnBrk="1" hangingPunct="1">
              <a:spcBef>
                <a:spcPct val="0"/>
              </a:spcBef>
            </a:pPr>
            <a:endParaRPr lang="en-US" altLang="zh-CN" dirty="0"/>
          </a:p>
          <a:p>
            <a:pPr eaLnBrk="1" hangingPunct="1">
              <a:spcBef>
                <a:spcPct val="0"/>
              </a:spcBef>
            </a:pPr>
            <a:endParaRPr lang="zh-CN" altLang="en-US" dirty="0"/>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442D1C4-2013-8B45-9918-C87518090F28}" type="slidenum">
              <a:rPr lang="zh-CN" altLang="en-US"/>
              <a:pPr/>
              <a:t>4</a:t>
            </a:fld>
            <a:endParaRPr lang="zh-CN" altLang="en-US"/>
          </a:p>
        </p:txBody>
      </p:sp>
    </p:spTree>
    <p:extLst>
      <p:ext uri="{BB962C8B-B14F-4D97-AF65-F5344CB8AC3E}">
        <p14:creationId xmlns:p14="http://schemas.microsoft.com/office/powerpoint/2010/main" val="38128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a:t>故障诊断分三类：</a:t>
            </a:r>
            <a:endParaRPr lang="en-US" altLang="zh-CN"/>
          </a:p>
          <a:p>
            <a:pPr eaLnBrk="1" hangingPunct="1">
              <a:spcBef>
                <a:spcPct val="0"/>
              </a:spcBef>
            </a:pPr>
            <a:r>
              <a:rPr lang="zh-CN" altLang="zh-CN"/>
              <a:t>基于机理模型的方法</a:t>
            </a:r>
            <a:endParaRPr lang="en-US" altLang="zh-CN"/>
          </a:p>
          <a:p>
            <a:pPr eaLnBrk="1" hangingPunct="1">
              <a:spcBef>
                <a:spcPct val="0"/>
              </a:spcBef>
            </a:pPr>
            <a:r>
              <a:rPr lang="zh-CN" altLang="zh-CN"/>
              <a:t>基于数据驱动的方法</a:t>
            </a:r>
            <a:endParaRPr lang="en-US" altLang="zh-CN"/>
          </a:p>
          <a:p>
            <a:pPr eaLnBrk="1" hangingPunct="1">
              <a:spcBef>
                <a:spcPct val="0"/>
              </a:spcBef>
            </a:pPr>
            <a:r>
              <a:rPr lang="zh-CN" altLang="zh-CN"/>
              <a:t>基于知识工程的方法</a:t>
            </a:r>
            <a:endParaRPr lang="en-US" altLang="zh-CN"/>
          </a:p>
          <a:p>
            <a:pPr eaLnBrk="1" hangingPunct="1">
              <a:spcBef>
                <a:spcPct val="0"/>
              </a:spcBef>
            </a:pPr>
            <a:endParaRPr lang="zh-CN" altLang="en-US"/>
          </a:p>
        </p:txBody>
      </p:sp>
      <p:sp>
        <p:nvSpPr>
          <p:cNvPr id="215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3CDBB1DD-F32A-FE41-BA86-8E6126BAA929}" type="slidenum">
              <a:rPr lang="zh-CN" altLang="en-US"/>
              <a:pPr/>
              <a:t>5</a:t>
            </a:fld>
            <a:endParaRPr lang="zh-CN" altLang="en-US"/>
          </a:p>
        </p:txBody>
      </p:sp>
    </p:spTree>
    <p:extLst>
      <p:ext uri="{BB962C8B-B14F-4D97-AF65-F5344CB8AC3E}">
        <p14:creationId xmlns:p14="http://schemas.microsoft.com/office/powerpoint/2010/main" val="13227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假设当前样本集</a:t>
            </a:r>
            <a:r>
              <a:rPr lang="en-US" altLang="zh-CN" dirty="0"/>
              <a:t>D</a:t>
            </a:r>
            <a:r>
              <a:rPr lang="zh-CN" altLang="zh-CN" dirty="0"/>
              <a:t>中有</a:t>
            </a:r>
            <a:r>
              <a:rPr lang="en-US" altLang="zh-CN" dirty="0"/>
              <a:t>N</a:t>
            </a:r>
            <a:r>
              <a:rPr lang="zh-CN" altLang="zh-CN" dirty="0"/>
              <a:t>个样本，而整个样本有</a:t>
            </a:r>
            <a:r>
              <a:rPr lang="en-US" altLang="zh-CN" dirty="0"/>
              <a:t>k</a:t>
            </a:r>
            <a:r>
              <a:rPr lang="zh-CN" altLang="zh-CN" dirty="0"/>
              <a:t>个分类，每个分类对应的样本数量为</a:t>
            </a:r>
            <a:r>
              <a:rPr lang="en-US" altLang="zh-CN" dirty="0">
                <a:latin typeface="Cambria Math" charset="0"/>
              </a:rPr>
              <a:t>N</a:t>
            </a:r>
            <a:r>
              <a:rPr lang="zh-CN" altLang="zh-CN" dirty="0">
                <a:latin typeface="Cambria Math" charset="0"/>
              </a:rPr>
              <a:t>_</a:t>
            </a:r>
            <a:r>
              <a:rPr lang="en-US" altLang="zh-CN" dirty="0" err="1">
                <a:latin typeface="Cambria Math" charset="0"/>
              </a:rPr>
              <a:t>i</a:t>
            </a:r>
            <a:endParaRPr lang="en-US" altLang="zh-CN" dirty="0"/>
          </a:p>
          <a:p>
            <a:pPr eaLnBrk="1" hangingPunct="1">
              <a:spcBef>
                <a:spcPct val="0"/>
              </a:spcBef>
            </a:pPr>
            <a:endParaRPr lang="en-US" altLang="zh-CN" dirty="0"/>
          </a:p>
          <a:p>
            <a:pPr eaLnBrk="1" hangingPunct="1">
              <a:spcBef>
                <a:spcPct val="0"/>
              </a:spcBef>
            </a:pPr>
            <a:r>
              <a:rPr lang="zh-CN" altLang="zh-CN" dirty="0"/>
              <a:t>假设当前样本集</a:t>
            </a:r>
            <a:r>
              <a:rPr lang="en-US" altLang="zh-CN" dirty="0"/>
              <a:t>D</a:t>
            </a:r>
            <a:r>
              <a:rPr lang="zh-CN" altLang="zh-CN" dirty="0"/>
              <a:t>中有</a:t>
            </a:r>
            <a:r>
              <a:rPr lang="en-US" altLang="zh-CN" dirty="0"/>
              <a:t>N </a:t>
            </a:r>
            <a:r>
              <a:rPr lang="zh-CN" altLang="zh-CN" dirty="0"/>
              <a:t>个样本，每个样本都有一些属性，假设我们目前取属性</a:t>
            </a:r>
            <a:r>
              <a:rPr lang="en-US" altLang="zh-CN" dirty="0"/>
              <a:t>A</a:t>
            </a:r>
            <a:r>
              <a:rPr lang="zh-CN" altLang="zh-CN" dirty="0"/>
              <a:t>作为我们计算信息增益的属性。</a:t>
            </a:r>
          </a:p>
          <a:p>
            <a:pPr eaLnBrk="1" hangingPunct="1">
              <a:spcBef>
                <a:spcPct val="0"/>
              </a:spcBef>
            </a:pPr>
            <a:r>
              <a:rPr lang="zh-CN" altLang="zh-CN" dirty="0"/>
              <a:t>根据属性</a:t>
            </a:r>
            <a:r>
              <a:rPr lang="en-US" altLang="zh-CN" dirty="0"/>
              <a:t>A</a:t>
            </a:r>
            <a:r>
              <a:rPr lang="zh-CN" altLang="zh-CN" dirty="0"/>
              <a:t>，我们可以用属性</a:t>
            </a:r>
            <a:r>
              <a:rPr lang="en-US" altLang="zh-CN" dirty="0"/>
              <a:t>A</a:t>
            </a:r>
            <a:r>
              <a:rPr lang="zh-CN" altLang="zh-CN" dirty="0"/>
              <a:t>的不同取值（假设有</a:t>
            </a:r>
            <a:r>
              <a:rPr lang="en-US" altLang="zh-CN" dirty="0"/>
              <a:t>v</a:t>
            </a:r>
            <a:r>
              <a:rPr lang="zh-CN" altLang="zh-CN" dirty="0"/>
              <a:t>种），将整个样本集</a:t>
            </a:r>
            <a:r>
              <a:rPr lang="en-US" altLang="zh-CN" dirty="0"/>
              <a:t>D</a:t>
            </a:r>
            <a:r>
              <a:rPr lang="zh-CN" altLang="zh-CN" dirty="0"/>
              <a:t>分为</a:t>
            </a:r>
            <a:r>
              <a:rPr lang="en-US" altLang="zh-CN" dirty="0"/>
              <a:t>v</a:t>
            </a:r>
            <a:r>
              <a:rPr lang="zh-CN" altLang="zh-CN" dirty="0"/>
              <a:t>个子样本集</a:t>
            </a:r>
            <a:r>
              <a:rPr lang="en-US" altLang="zh-CN" dirty="0"/>
              <a:t>D</a:t>
            </a:r>
            <a:r>
              <a:rPr lang="zh-CN" altLang="zh-CN" dirty="0"/>
              <a:t>_</a:t>
            </a:r>
            <a:r>
              <a:rPr lang="en-US" altLang="zh-CN" dirty="0" err="1"/>
              <a:t>i</a:t>
            </a:r>
            <a:r>
              <a:rPr lang="en-US" altLang="zh-CN" dirty="0"/>
              <a:t> (</a:t>
            </a:r>
            <a:r>
              <a:rPr lang="en-US" altLang="zh-CN" dirty="0" err="1"/>
              <a:t>i</a:t>
            </a:r>
            <a:r>
              <a:rPr lang="en-US" altLang="zh-CN" dirty="0"/>
              <a:t>=1,2,3···v)</a:t>
            </a:r>
            <a:r>
              <a:rPr lang="zh-CN" altLang="zh-CN" dirty="0"/>
              <a:t>，每个样本子集的样本数为</a:t>
            </a:r>
            <a:r>
              <a:rPr lang="en-US" altLang="zh-CN" dirty="0"/>
              <a:t>N</a:t>
            </a:r>
            <a:r>
              <a:rPr lang="zh-CN" altLang="zh-CN" dirty="0"/>
              <a:t>，那么每一个样本子集的频率为：</a:t>
            </a:r>
          </a:p>
          <a:p>
            <a:pPr eaLnBrk="1" hangingPunct="1">
              <a:spcBef>
                <a:spcPct val="0"/>
              </a:spcBef>
            </a:pPr>
            <a:endParaRPr lang="en-US" altLang="zh-CN" dirty="0"/>
          </a:p>
          <a:p>
            <a:pPr eaLnBrk="1" hangingPunct="1">
              <a:spcBef>
                <a:spcPct val="0"/>
              </a:spcBef>
            </a:pPr>
            <a:r>
              <a:rPr lang="zh-CN" altLang="en-US" dirty="0"/>
              <a:t>得到了信息增益之后，我们就可以根据信息增益来确定分支路径。</a:t>
            </a:r>
            <a:endParaRPr lang="en-US" altLang="zh-CN" dirty="0"/>
          </a:p>
          <a:p>
            <a:pPr eaLnBrk="1" hangingPunct="1">
              <a:spcBef>
                <a:spcPct val="0"/>
              </a:spcBef>
            </a:pPr>
            <a:endParaRPr lang="zh-CN" altLang="zh-CN" dirty="0"/>
          </a:p>
          <a:p>
            <a:pPr eaLnBrk="1" hangingPunct="1">
              <a:spcBef>
                <a:spcPct val="0"/>
              </a:spcBef>
            </a:pPr>
            <a:endParaRPr lang="zh-CN" altLang="en-US" dirty="0"/>
          </a:p>
        </p:txBody>
      </p:sp>
      <p:sp>
        <p:nvSpPr>
          <p:cNvPr id="2457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A31E0C36-E4B1-E146-A876-5045FC575714}" type="slidenum">
              <a:rPr lang="zh-CN" altLang="en-US"/>
              <a:pPr/>
              <a:t>7</a:t>
            </a:fld>
            <a:endParaRPr lang="zh-CN" altLang="en-US"/>
          </a:p>
        </p:txBody>
      </p:sp>
    </p:spTree>
    <p:extLst>
      <p:ext uri="{BB962C8B-B14F-4D97-AF65-F5344CB8AC3E}">
        <p14:creationId xmlns:p14="http://schemas.microsoft.com/office/powerpoint/2010/main" val="57083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假设有</a:t>
            </a:r>
            <a:r>
              <a:rPr kumimoji="1" lang="en-US" altLang="zh-CN" dirty="0" smtClean="0"/>
              <a:t>24</a:t>
            </a:r>
            <a:r>
              <a:rPr kumimoji="1" lang="zh-CN" altLang="en-US" dirty="0" smtClean="0"/>
              <a:t>万条数据，那么假设第一步均分，每一个条件有</a:t>
            </a:r>
            <a:r>
              <a:rPr kumimoji="1" lang="en-US" altLang="zh-CN" dirty="0" smtClean="0"/>
              <a:t>8</a:t>
            </a:r>
            <a:r>
              <a:rPr kumimoji="1" lang="zh-CN" altLang="en-US" dirty="0" smtClean="0"/>
              <a:t>万条数据对应。那么我们可以判定其中</a:t>
            </a:r>
            <a:r>
              <a:rPr kumimoji="1" lang="en-US" altLang="zh-CN" dirty="0" smtClean="0"/>
              <a:t>&gt;20000</a:t>
            </a:r>
            <a:r>
              <a:rPr kumimoji="1" lang="zh-CN" altLang="en-US" dirty="0" smtClean="0"/>
              <a:t>转的那些数据代表着不正常运行的情况。</a:t>
            </a:r>
          </a:p>
          <a:p>
            <a:r>
              <a:rPr kumimoji="1" lang="zh-CN" altLang="en-US" dirty="0" smtClean="0"/>
              <a:t>然后在转速小于</a:t>
            </a:r>
            <a:r>
              <a:rPr kumimoji="1" lang="en-US" altLang="zh-CN" dirty="0" smtClean="0"/>
              <a:t>10000</a:t>
            </a:r>
            <a:r>
              <a:rPr kumimoji="1" lang="zh-CN" altLang="en-US" dirty="0" smtClean="0"/>
              <a:t>转的那些数据里面，再顺着负载细分，细分之后按照应变再来细分。最后的到的长方形的方框，就是代表着分类结果。</a:t>
            </a:r>
          </a:p>
          <a:p>
            <a:r>
              <a:rPr kumimoji="1" lang="zh-CN" altLang="en-US" dirty="0" smtClean="0"/>
              <a:t>那么这个模型是怎么来的呢？就是我们用一些已经分好类的数据，结合前面说的信息熵和信息增益来构建的。每一条分支的下一个节点是什么？是负载还是应变？这些都是由信息增益来决定。</a:t>
            </a:r>
          </a:p>
          <a:p>
            <a:r>
              <a:rPr kumimoji="1" lang="zh-CN" altLang="en-US" dirty="0" smtClean="0"/>
              <a:t>当模型建立完毕之后，我们就可以用这个模型来对没分类的数据进行分类预测。</a:t>
            </a:r>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8</a:t>
            </a:fld>
            <a:endParaRPr lang="zh-CN" altLang="en-US"/>
          </a:p>
        </p:txBody>
      </p:sp>
    </p:spTree>
    <p:extLst>
      <p:ext uri="{BB962C8B-B14F-4D97-AF65-F5344CB8AC3E}">
        <p14:creationId xmlns:p14="http://schemas.microsoft.com/office/powerpoint/2010/main" val="182494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如图所示，这是二维空间内的解决办法。每一维度代表着一个属性。所以我们有多少个属性就有多少维度。</a:t>
            </a:r>
          </a:p>
          <a:p>
            <a:r>
              <a:rPr kumimoji="1" lang="zh-CN" altLang="en-US" dirty="0" smtClean="0"/>
              <a:t>如果是线性可分的话，那么就可以直接划分出来。但是实际情况一般都是线性不可分，所以这个时候我们就需要将数据映射到更高维</a:t>
            </a:r>
          </a:p>
          <a:p>
            <a:r>
              <a:rPr kumimoji="1" lang="zh-CN" altLang="en-US" dirty="0" smtClean="0"/>
              <a:t>从而得到一个可以将他们完整划分开来的超平面。</a:t>
            </a:r>
          </a:p>
          <a:p>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9</a:t>
            </a:fld>
            <a:endParaRPr lang="zh-CN" altLang="en-US"/>
          </a:p>
        </p:txBody>
      </p:sp>
    </p:spTree>
    <p:extLst>
      <p:ext uri="{BB962C8B-B14F-4D97-AF65-F5344CB8AC3E}">
        <p14:creationId xmlns:p14="http://schemas.microsoft.com/office/powerpoint/2010/main" val="77505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zh-CN" dirty="0"/>
              <a:t>因为获取的数据为浮点数表示的连续值，如果给每个取值开一个分支显然不可行，</a:t>
            </a:r>
            <a:endParaRPr lang="en-US" altLang="zh-CN" dirty="0"/>
          </a:p>
          <a:p>
            <a:pPr eaLnBrk="1" hangingPunct="1">
              <a:spcBef>
                <a:spcPct val="0"/>
              </a:spcBef>
            </a:pPr>
            <a:r>
              <a:rPr lang="zh-CN" altLang="zh-CN" dirty="0"/>
              <a:t>就算是将精度降低到</a:t>
            </a:r>
            <a:r>
              <a:rPr lang="en-US" altLang="zh-CN" dirty="0"/>
              <a:t>0.1</a:t>
            </a:r>
            <a:r>
              <a:rPr lang="zh-CN" altLang="zh-CN" dirty="0"/>
              <a:t>，那么五个属性延展开来最后还是会超过上亿种分支的可能</a:t>
            </a:r>
          </a:p>
          <a:p>
            <a:pPr eaLnBrk="1" hangingPunct="1">
              <a:spcBef>
                <a:spcPct val="0"/>
              </a:spcBef>
            </a:pPr>
            <a:r>
              <a:rPr lang="zh-CN" altLang="zh-CN" dirty="0"/>
              <a:t>显然这个数量级对于及于决策树的分类问题是很不友好的，所以在进行模型构建之前需要进行数值离散化处理。</a:t>
            </a:r>
            <a:endParaRPr lang="zh-CN" altLang="en-US" dirty="0"/>
          </a:p>
        </p:txBody>
      </p:sp>
      <p:sp>
        <p:nvSpPr>
          <p:cNvPr id="3072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fld id="{EE0D7E29-B0AA-D74B-97D2-3A57D9355F51}" type="slidenum">
              <a:rPr lang="zh-CN" altLang="en-US"/>
              <a:pPr/>
              <a:t>12</a:t>
            </a:fld>
            <a:endParaRPr lang="zh-CN" altLang="en-US"/>
          </a:p>
        </p:txBody>
      </p:sp>
    </p:spTree>
    <p:extLst>
      <p:ext uri="{BB962C8B-B14F-4D97-AF65-F5344CB8AC3E}">
        <p14:creationId xmlns:p14="http://schemas.microsoft.com/office/powerpoint/2010/main" val="128015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为了实现整体的逻辑以及</a:t>
            </a:r>
            <a:r>
              <a:rPr kumimoji="1" lang="en-US" altLang="zh-CN" dirty="0" smtClean="0"/>
              <a:t>GUI</a:t>
            </a:r>
            <a:r>
              <a:rPr kumimoji="1" lang="zh-CN" altLang="en-US" dirty="0" smtClean="0"/>
              <a:t>显示，一共定义了</a:t>
            </a:r>
            <a:r>
              <a:rPr kumimoji="1" lang="en-US" altLang="zh-CN" dirty="0" smtClean="0"/>
              <a:t>13</a:t>
            </a:r>
            <a:r>
              <a:rPr kumimoji="1" lang="zh-CN" altLang="en-US" dirty="0" smtClean="0"/>
              <a:t>个类。其中</a:t>
            </a:r>
            <a:r>
              <a:rPr kumimoji="1" lang="en-US" altLang="zh-CN" dirty="0" smtClean="0"/>
              <a:t>GUI</a:t>
            </a:r>
            <a:r>
              <a:rPr kumimoji="1" lang="zh-CN" altLang="en-US" dirty="0" smtClean="0"/>
              <a:t>类有两个，数据离散化有三个，数据存取有</a:t>
            </a:r>
            <a:r>
              <a:rPr kumimoji="1" lang="en-US" altLang="zh-CN" dirty="0" smtClean="0"/>
              <a:t>5</a:t>
            </a:r>
            <a:r>
              <a:rPr kumimoji="1" lang="zh-CN" altLang="en-US" dirty="0" smtClean="0"/>
              <a:t>个，建模和测试有</a:t>
            </a:r>
            <a:r>
              <a:rPr kumimoji="1" lang="en-US" altLang="zh-CN" dirty="0" smtClean="0"/>
              <a:t>3</a:t>
            </a:r>
            <a:r>
              <a:rPr kumimoji="1" lang="zh-CN" altLang="en-US" dirty="0" smtClean="0"/>
              <a:t>个。其中一共包含了</a:t>
            </a:r>
            <a:r>
              <a:rPr kumimoji="1" lang="en-US" altLang="zh-CN" dirty="0" smtClean="0"/>
              <a:t>116</a:t>
            </a:r>
            <a:r>
              <a:rPr kumimoji="1" lang="zh-CN" altLang="en-US" dirty="0" smtClean="0"/>
              <a:t>个方法，也就是函数。因为支持向量机部分内容过于繁杂，代码量巨大。所以直接采用了台湾大学林智仁教授的开源软件包，在其上进行类似二次开发的行为。</a:t>
            </a:r>
          </a:p>
          <a:p>
            <a:endParaRPr kumimoji="1" lang="zh-CN" altLang="en-US" dirty="0" smtClean="0"/>
          </a:p>
          <a:p>
            <a:r>
              <a:rPr kumimoji="1" lang="zh-CN" altLang="en-US" dirty="0" smtClean="0"/>
              <a:t>所以工作量主要在决策树上。</a:t>
            </a:r>
            <a:r>
              <a:rPr kumimoji="1" lang="en-US" altLang="zh-CN" dirty="0" smtClean="0"/>
              <a:t>13</a:t>
            </a:r>
            <a:r>
              <a:rPr kumimoji="1" lang="zh-CN" altLang="en-US" dirty="0" smtClean="0"/>
              <a:t>个类中一共有</a:t>
            </a:r>
            <a:r>
              <a:rPr kumimoji="1" lang="en-US" altLang="zh-CN" dirty="0" smtClean="0"/>
              <a:t>9</a:t>
            </a:r>
            <a:r>
              <a:rPr kumimoji="1" lang="zh-CN" altLang="en-US" dirty="0" smtClean="0"/>
              <a:t>个用于实现该模型。其他四个中两个用于用户图形界面，两个用于</a:t>
            </a:r>
            <a:r>
              <a:rPr kumimoji="1" lang="en-US" altLang="zh-CN" dirty="0" smtClean="0"/>
              <a:t>SVM</a:t>
            </a:r>
            <a:r>
              <a:rPr kumimoji="1" lang="zh-CN" altLang="en-US" dirty="0" smtClean="0"/>
              <a:t>实现。</a:t>
            </a:r>
            <a:endParaRPr kumimoji="1" lang="zh-CN" altLang="en-US" dirty="0"/>
          </a:p>
        </p:txBody>
      </p:sp>
      <p:sp>
        <p:nvSpPr>
          <p:cNvPr id="4" name="幻灯片编号占位符 3"/>
          <p:cNvSpPr>
            <a:spLocks noGrp="1"/>
          </p:cNvSpPr>
          <p:nvPr>
            <p:ph type="sldNum" sz="quarter" idx="10"/>
          </p:nvPr>
        </p:nvSpPr>
        <p:spPr/>
        <p:txBody>
          <a:bodyPr/>
          <a:lstStyle/>
          <a:p>
            <a:pPr>
              <a:defRPr/>
            </a:pPr>
            <a:fld id="{A8CFEE84-EF1E-1F40-8882-668AF6A30FE2}" type="slidenum">
              <a:rPr lang="zh-CN" altLang="en-US" smtClean="0"/>
              <a:pPr>
                <a:defRPr/>
              </a:pPr>
              <a:t>13</a:t>
            </a:fld>
            <a:endParaRPr lang="zh-CN" altLang="en-US"/>
          </a:p>
        </p:txBody>
      </p:sp>
    </p:spTree>
    <p:extLst>
      <p:ext uri="{BB962C8B-B14F-4D97-AF65-F5344CB8AC3E}">
        <p14:creationId xmlns:p14="http://schemas.microsoft.com/office/powerpoint/2010/main" val="338228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stretch>
            <a:fillRect/>
          </a:stretch>
        </p:blipFill>
        <p:spPr>
          <a:xfrm>
            <a:off x="0" y="0"/>
            <a:ext cx="9144000" cy="728663"/>
          </a:xfrm>
          <a:prstGeom prst="rect">
            <a:avLst/>
          </a:prstGeom>
          <a:effectLst>
            <a:reflection stA="43000" endPos="30000" dist="50800" dir="5400000" sy="-100000" algn="bl" rotWithShape="0"/>
          </a:effectLst>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8C274AEA-8A5B-FD43-B8B8-16303263B41D}" type="datetimeFigureOut">
              <a:rPr lang="zh-CN" altLang="en-US"/>
              <a:pPr>
                <a:defRPr/>
              </a:pPr>
              <a:t>2018/6/1</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13354B4-F698-414D-B141-6BE6FA89E829}" type="slidenum">
              <a:rPr lang="zh-CN" altLang="en-US"/>
              <a:pPr>
                <a:defRPr/>
              </a:pPr>
              <a:t>‹#›</a:t>
            </a:fld>
            <a:endParaRPr lang="zh-CN" altLang="en-US"/>
          </a:p>
        </p:txBody>
      </p:sp>
    </p:spTree>
    <p:extLst>
      <p:ext uri="{BB962C8B-B14F-4D97-AF65-F5344CB8AC3E}">
        <p14:creationId xmlns:p14="http://schemas.microsoft.com/office/powerpoint/2010/main" val="196591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0FE150B-1AFC-8C47-A4AE-531F5EBCE263}" type="datetimeFigureOut">
              <a:rPr lang="zh-CN" altLang="en-US"/>
              <a:pPr>
                <a:defRPr/>
              </a:pPr>
              <a:t>2018/6/1</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8A0455F-E8B1-0D4A-A929-E6753C2A54E1}" type="slidenum">
              <a:rPr lang="zh-CN" altLang="en-US"/>
              <a:pPr>
                <a:defRPr/>
              </a:pPr>
              <a:t>‹#›</a:t>
            </a:fld>
            <a:endParaRPr lang="zh-CN" altLang="en-US"/>
          </a:p>
        </p:txBody>
      </p:sp>
    </p:spTree>
    <p:extLst>
      <p:ext uri="{BB962C8B-B14F-4D97-AF65-F5344CB8AC3E}">
        <p14:creationId xmlns:p14="http://schemas.microsoft.com/office/powerpoint/2010/main" val="102119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C3884B6-3618-6748-A499-26EA28178F80}" type="datetimeFigureOut">
              <a:rPr lang="zh-CN" altLang="en-US"/>
              <a:pPr>
                <a:defRPr/>
              </a:pPr>
              <a:t>2018/6/1</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96DA113-CAF0-1A4C-8BD5-A62D09424BEA}" type="slidenum">
              <a:rPr lang="zh-CN" altLang="en-US"/>
              <a:pPr>
                <a:defRPr/>
              </a:pPr>
              <a:t>‹#›</a:t>
            </a:fld>
            <a:endParaRPr lang="zh-CN" altLang="en-US"/>
          </a:p>
        </p:txBody>
      </p:sp>
    </p:spTree>
    <p:extLst>
      <p:ext uri="{BB962C8B-B14F-4D97-AF65-F5344CB8AC3E}">
        <p14:creationId xmlns:p14="http://schemas.microsoft.com/office/powerpoint/2010/main" val="48463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5C25521-7194-F646-9310-0F3B6A10F1B1}" type="datetimeFigureOut">
              <a:rPr lang="zh-CN" altLang="en-US"/>
              <a:pPr>
                <a:defRPr/>
              </a:pPr>
              <a:t>2018/6/1</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3D361FB-FEA4-3348-A21F-68BE2132F54A}" type="slidenum">
              <a:rPr lang="zh-CN" altLang="en-US"/>
              <a:pPr>
                <a:defRPr/>
              </a:pPr>
              <a:t>‹#›</a:t>
            </a:fld>
            <a:endParaRPr lang="zh-CN" altLang="en-US"/>
          </a:p>
        </p:txBody>
      </p:sp>
    </p:spTree>
    <p:extLst>
      <p:ext uri="{BB962C8B-B14F-4D97-AF65-F5344CB8AC3E}">
        <p14:creationId xmlns:p14="http://schemas.microsoft.com/office/powerpoint/2010/main" val="167251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DD7C764-4B6F-2545-9D4E-5A4ABF772044}" type="datetimeFigureOut">
              <a:rPr lang="zh-CN" altLang="en-US"/>
              <a:pPr>
                <a:defRPr/>
              </a:pPr>
              <a:t>2018/6/1</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AFE78D97-F294-FD4E-94F8-D12B2827A85C}" type="slidenum">
              <a:rPr lang="zh-CN" altLang="en-US"/>
              <a:pPr>
                <a:defRPr/>
              </a:pPr>
              <a:t>‹#›</a:t>
            </a:fld>
            <a:endParaRPr lang="zh-CN" altLang="en-US"/>
          </a:p>
        </p:txBody>
      </p:sp>
    </p:spTree>
    <p:extLst>
      <p:ext uri="{BB962C8B-B14F-4D97-AF65-F5344CB8AC3E}">
        <p14:creationId xmlns:p14="http://schemas.microsoft.com/office/powerpoint/2010/main" val="162025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F9E1C5D-4F9A-AF46-8FEE-98BC57ECC016}" type="datetimeFigureOut">
              <a:rPr lang="zh-CN" altLang="en-US"/>
              <a:pPr>
                <a:defRPr/>
              </a:pPr>
              <a:t>2018/6/1</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A9AF1CF-AF01-554E-8AC6-E28D378148A8}" type="slidenum">
              <a:rPr lang="zh-CN" altLang="en-US"/>
              <a:pPr>
                <a:defRPr/>
              </a:pPr>
              <a:t>‹#›</a:t>
            </a:fld>
            <a:endParaRPr lang="zh-CN" altLang="en-US"/>
          </a:p>
        </p:txBody>
      </p:sp>
    </p:spTree>
    <p:extLst>
      <p:ext uri="{BB962C8B-B14F-4D97-AF65-F5344CB8AC3E}">
        <p14:creationId xmlns:p14="http://schemas.microsoft.com/office/powerpoint/2010/main" val="14739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47910A72-35A1-164D-9F09-92192D7A3865}" type="datetimeFigureOut">
              <a:rPr lang="zh-CN" altLang="en-US"/>
              <a:pPr>
                <a:defRPr/>
              </a:pPr>
              <a:t>2018/6/1</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AA140A46-0456-994A-87BA-843B3285F713}" type="slidenum">
              <a:rPr lang="zh-CN" altLang="en-US"/>
              <a:pPr>
                <a:defRPr/>
              </a:pPr>
              <a:t>‹#›</a:t>
            </a:fld>
            <a:endParaRPr lang="zh-CN" altLang="en-US"/>
          </a:p>
        </p:txBody>
      </p:sp>
    </p:spTree>
    <p:extLst>
      <p:ext uri="{BB962C8B-B14F-4D97-AF65-F5344CB8AC3E}">
        <p14:creationId xmlns:p14="http://schemas.microsoft.com/office/powerpoint/2010/main" val="1964714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FB40194C-93E5-7942-9EF9-4BAD46F2D751}" type="datetimeFigureOut">
              <a:rPr lang="zh-CN" altLang="en-US"/>
              <a:pPr>
                <a:defRPr/>
              </a:pPr>
              <a:t>2018/6/1</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767B688-BCA0-DB42-AB98-EDE7EBFA652B}" type="slidenum">
              <a:rPr lang="zh-CN" altLang="en-US"/>
              <a:pPr>
                <a:defRPr/>
              </a:pPr>
              <a:t>‹#›</a:t>
            </a:fld>
            <a:endParaRPr lang="zh-CN" altLang="en-US"/>
          </a:p>
        </p:txBody>
      </p:sp>
    </p:spTree>
    <p:extLst>
      <p:ext uri="{BB962C8B-B14F-4D97-AF65-F5344CB8AC3E}">
        <p14:creationId xmlns:p14="http://schemas.microsoft.com/office/powerpoint/2010/main" val="125065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0154EC-8CA6-D541-B170-E7776EDA4E13}" type="datetimeFigureOut">
              <a:rPr lang="zh-CN" altLang="en-US"/>
              <a:pPr>
                <a:defRPr/>
              </a:pPr>
              <a:t>2018/6/1</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CC59F390-95EB-ED4F-B758-176C8C49E650}" type="slidenum">
              <a:rPr lang="zh-CN" altLang="en-US"/>
              <a:pPr>
                <a:defRPr/>
              </a:pPr>
              <a:t>‹#›</a:t>
            </a:fld>
            <a:endParaRPr lang="zh-CN" altLang="en-US"/>
          </a:p>
        </p:txBody>
      </p:sp>
    </p:spTree>
    <p:extLst>
      <p:ext uri="{BB962C8B-B14F-4D97-AF65-F5344CB8AC3E}">
        <p14:creationId xmlns:p14="http://schemas.microsoft.com/office/powerpoint/2010/main" val="10987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801685B2-243C-E14D-83E2-7A89CD4CE6D6}" type="datetimeFigureOut">
              <a:rPr lang="zh-CN" altLang="en-US"/>
              <a:pPr>
                <a:defRPr/>
              </a:pPr>
              <a:t>2018/6/1</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43E4AF4-ED99-DB44-9E49-5095CFDAE8B9}" type="slidenum">
              <a:rPr lang="zh-CN" altLang="en-US"/>
              <a:pPr>
                <a:defRPr/>
              </a:pPr>
              <a:t>‹#›</a:t>
            </a:fld>
            <a:endParaRPr lang="zh-CN" altLang="en-US"/>
          </a:p>
        </p:txBody>
      </p:sp>
    </p:spTree>
    <p:extLst>
      <p:ext uri="{BB962C8B-B14F-4D97-AF65-F5344CB8AC3E}">
        <p14:creationId xmlns:p14="http://schemas.microsoft.com/office/powerpoint/2010/main" val="195974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64C1B697-684F-394C-9945-917DFAC3F856}" type="datetimeFigureOut">
              <a:rPr lang="zh-CN" altLang="en-US"/>
              <a:pPr>
                <a:defRPr/>
              </a:pPr>
              <a:t>2018/6/1</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673715-792E-D641-90D1-44CC24711B70}" type="slidenum">
              <a:rPr lang="zh-CN" altLang="en-US"/>
              <a:pPr>
                <a:defRPr/>
              </a:pPr>
              <a:t>‹#›</a:t>
            </a:fld>
            <a:endParaRPr lang="zh-CN" altLang="en-US"/>
          </a:p>
        </p:txBody>
      </p:sp>
    </p:spTree>
    <p:extLst>
      <p:ext uri="{BB962C8B-B14F-4D97-AF65-F5344CB8AC3E}">
        <p14:creationId xmlns:p14="http://schemas.microsoft.com/office/powerpoint/2010/main" val="1519740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D3CD593F-6602-F741-B707-BE34B580CEC6}" type="datetimeFigureOut">
              <a:rPr lang="zh-CN" altLang="en-US"/>
              <a:pPr>
                <a:defRPr/>
              </a:pPr>
              <a:t>2018/6/1</a:t>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94ADE7F3-10AF-ED46-999D-563F9565C48A}" type="slidenum">
              <a:rPr lang="zh-CN" altLang="en-US"/>
              <a:pPr>
                <a:defRPr/>
              </a:pPr>
              <a:t>‹#›</a:t>
            </a:fld>
            <a:endParaRPr lang="zh-CN" altLang="en-US"/>
          </a:p>
        </p:txBody>
      </p:sp>
      <p:pic>
        <p:nvPicPr>
          <p:cNvPr id="7" name="图片 6"/>
          <p:cNvPicPr>
            <a:picLocks noChangeAspect="1"/>
          </p:cNvPicPr>
          <p:nvPr userDrawn="1"/>
        </p:nvPicPr>
        <p:blipFill>
          <a:blip r:embed="rId13"/>
          <a:stretch>
            <a:fillRect/>
          </a:stretch>
        </p:blipFill>
        <p:spPr>
          <a:xfrm>
            <a:off x="0" y="0"/>
            <a:ext cx="9144000" cy="638175"/>
          </a:xfrm>
          <a:prstGeom prst="rect">
            <a:avLst/>
          </a:prstGeom>
          <a:effectLst>
            <a:reflection stA="43000" endPos="29000" dir="5400000" sy="-100000" algn="bl" rotWithShape="0"/>
          </a:effectLst>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5"/>
          <p:cNvSpPr txBox="1">
            <a:spLocks noChangeArrowheads="1"/>
          </p:cNvSpPr>
          <p:nvPr/>
        </p:nvSpPr>
        <p:spPr bwMode="auto">
          <a:xfrm>
            <a:off x="-37986" y="5707816"/>
            <a:ext cx="914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FontTx/>
              <a:buNone/>
            </a:pPr>
            <a:r>
              <a:rPr lang="zh-CN" altLang="en-US" sz="1600" dirty="0">
                <a:latin typeface="华文新魏" panose="02010800040101010101" pitchFamily="2" charset="-122"/>
                <a:ea typeface="华文新魏" panose="02010800040101010101" pitchFamily="2" charset="-122"/>
              </a:rPr>
              <a:t>指导老师： 金海、吴波</a:t>
            </a:r>
            <a:endParaRPr lang="en-US" altLang="zh-CN" sz="1600" dirty="0">
              <a:latin typeface="华文新魏" panose="02010800040101010101" pitchFamily="2" charset="-122"/>
              <a:ea typeface="华文新魏" panose="02010800040101010101" pitchFamily="2" charset="-122"/>
            </a:endParaRPr>
          </a:p>
        </p:txBody>
      </p:sp>
      <p:sp>
        <p:nvSpPr>
          <p:cNvPr id="14340" name="矩形 6"/>
          <p:cNvSpPr>
            <a:spLocks noChangeArrowheads="1"/>
          </p:cNvSpPr>
          <p:nvPr/>
        </p:nvSpPr>
        <p:spPr bwMode="auto">
          <a:xfrm>
            <a:off x="3609239" y="6160321"/>
            <a:ext cx="17203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eaLnBrk="1" hangingPunct="1">
              <a:lnSpc>
                <a:spcPct val="100000"/>
              </a:lnSpc>
              <a:spcBef>
                <a:spcPct val="0"/>
              </a:spcBef>
              <a:buNone/>
            </a:pPr>
            <a:r>
              <a:rPr lang="zh-CN" altLang="en-US" sz="1600" dirty="0">
                <a:latin typeface="华文新魏" panose="02010800040101010101" pitchFamily="2" charset="-122"/>
                <a:ea typeface="华文新魏" panose="02010800040101010101" pitchFamily="2" charset="-122"/>
              </a:rPr>
              <a:t>答辩人： 张照博 </a:t>
            </a:r>
          </a:p>
        </p:txBody>
      </p:sp>
      <p:grpSp>
        <p:nvGrpSpPr>
          <p:cNvPr id="6" name="组合 5"/>
          <p:cNvGrpSpPr/>
          <p:nvPr/>
        </p:nvGrpSpPr>
        <p:grpSpPr>
          <a:xfrm>
            <a:off x="375979" y="1256050"/>
            <a:ext cx="8392042" cy="4022388"/>
            <a:chOff x="1907081" y="1108758"/>
            <a:chExt cx="8392042" cy="4022388"/>
          </a:xfrm>
        </p:grpSpPr>
        <p:sp>
          <p:nvSpPr>
            <p:cNvPr id="7" name="任意多边形 6"/>
            <p:cNvSpPr/>
            <p:nvPr/>
          </p:nvSpPr>
          <p:spPr>
            <a:xfrm rot="2700000" flipH="1">
              <a:off x="4434162" y="1118361"/>
              <a:ext cx="3337881" cy="3318675"/>
            </a:xfrm>
            <a:custGeom>
              <a:avLst/>
              <a:gdLst>
                <a:gd name="connsiteX0" fmla="*/ 3530600 w 3530600"/>
                <a:gd name="connsiteY0" fmla="*/ 1765300 h 3530600"/>
                <a:gd name="connsiteX1" fmla="*/ 3530600 w 3530600"/>
                <a:gd name="connsiteY1" fmla="*/ 0 h 3530600"/>
                <a:gd name="connsiteX2" fmla="*/ 1765300 w 3530600"/>
                <a:gd name="connsiteY2" fmla="*/ 0 h 3530600"/>
                <a:gd name="connsiteX3" fmla="*/ 0 w 3530600"/>
                <a:gd name="connsiteY3" fmla="*/ 1765300 h 3530600"/>
                <a:gd name="connsiteX4" fmla="*/ 0 w 3530600"/>
                <a:gd name="connsiteY4" fmla="*/ 3530600 h 3530600"/>
                <a:gd name="connsiteX5" fmla="*/ 1765300 w 3530600"/>
                <a:gd name="connsiteY5" fmla="*/ 3530600 h 3530600"/>
                <a:gd name="connsiteX0" fmla="*/ 3530600 w 3530600"/>
                <a:gd name="connsiteY0" fmla="*/ 1966884 h 3732184"/>
                <a:gd name="connsiteX1" fmla="*/ 3530600 w 3530600"/>
                <a:gd name="connsiteY1" fmla="*/ 201584 h 3732184"/>
                <a:gd name="connsiteX2" fmla="*/ 1563717 w 3530600"/>
                <a:gd name="connsiteY2" fmla="*/ 0 h 3732184"/>
                <a:gd name="connsiteX3" fmla="*/ 0 w 3530600"/>
                <a:gd name="connsiteY3" fmla="*/ 1966884 h 3732184"/>
                <a:gd name="connsiteX4" fmla="*/ 0 w 3530600"/>
                <a:gd name="connsiteY4" fmla="*/ 3732184 h 3732184"/>
                <a:gd name="connsiteX5" fmla="*/ 1765300 w 3530600"/>
                <a:gd name="connsiteY5" fmla="*/ 3732184 h 3732184"/>
                <a:gd name="connsiteX6" fmla="*/ 3530600 w 3530600"/>
                <a:gd name="connsiteY6" fmla="*/ 1966884 h 3732184"/>
                <a:gd name="connsiteX0" fmla="*/ 3753783 w 3753783"/>
                <a:gd name="connsiteY0" fmla="*/ 2204465 h 3732184"/>
                <a:gd name="connsiteX1" fmla="*/ 3530600 w 3753783"/>
                <a:gd name="connsiteY1" fmla="*/ 201584 h 3732184"/>
                <a:gd name="connsiteX2" fmla="*/ 1563717 w 3753783"/>
                <a:gd name="connsiteY2" fmla="*/ 0 h 3732184"/>
                <a:gd name="connsiteX3" fmla="*/ 0 w 3753783"/>
                <a:gd name="connsiteY3" fmla="*/ 1966884 h 3732184"/>
                <a:gd name="connsiteX4" fmla="*/ 0 w 3753783"/>
                <a:gd name="connsiteY4" fmla="*/ 3732184 h 3732184"/>
                <a:gd name="connsiteX5" fmla="*/ 1765300 w 3753783"/>
                <a:gd name="connsiteY5" fmla="*/ 3732184 h 3732184"/>
                <a:gd name="connsiteX6" fmla="*/ 3753783 w 3753783"/>
                <a:gd name="connsiteY6" fmla="*/ 2204465 h 37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3783" h="3732184">
                  <a:moveTo>
                    <a:pt x="3753783" y="2204465"/>
                  </a:moveTo>
                  <a:lnTo>
                    <a:pt x="3530600" y="201584"/>
                  </a:lnTo>
                  <a:lnTo>
                    <a:pt x="1563717" y="0"/>
                  </a:lnTo>
                  <a:lnTo>
                    <a:pt x="0" y="1966884"/>
                  </a:lnTo>
                  <a:lnTo>
                    <a:pt x="0" y="3732184"/>
                  </a:lnTo>
                  <a:lnTo>
                    <a:pt x="1765300" y="3732184"/>
                  </a:lnTo>
                  <a:lnTo>
                    <a:pt x="3753783" y="2204465"/>
                  </a:lnTo>
                  <a:close/>
                </a:path>
              </a:pathLst>
            </a:custGeom>
            <a:noFill/>
            <a:ln>
              <a:solidFill>
                <a:srgbClr val="7D4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17"/>
            <p:cNvSpPr/>
            <p:nvPr/>
          </p:nvSpPr>
          <p:spPr>
            <a:xfrm>
              <a:off x="4906245" y="3271838"/>
              <a:ext cx="2393714" cy="461962"/>
            </a:xfrm>
            <a:custGeom>
              <a:avLst/>
              <a:gdLst>
                <a:gd name="connsiteX0" fmla="*/ 0 w 2267508"/>
                <a:gd name="connsiteY0" fmla="*/ 0 h 457200"/>
                <a:gd name="connsiteX1" fmla="*/ 2267508 w 2267508"/>
                <a:gd name="connsiteY1" fmla="*/ 0 h 457200"/>
                <a:gd name="connsiteX2" fmla="*/ 2267508 w 2267508"/>
                <a:gd name="connsiteY2" fmla="*/ 457200 h 457200"/>
                <a:gd name="connsiteX3" fmla="*/ 0 w 2267508"/>
                <a:gd name="connsiteY3" fmla="*/ 457200 h 457200"/>
                <a:gd name="connsiteX4" fmla="*/ 0 w 2267508"/>
                <a:gd name="connsiteY4" fmla="*/ 0 h 457200"/>
                <a:gd name="connsiteX0" fmla="*/ 0 w 2331802"/>
                <a:gd name="connsiteY0" fmla="*/ 0 h 461962"/>
                <a:gd name="connsiteX1" fmla="*/ 2331802 w 2331802"/>
                <a:gd name="connsiteY1" fmla="*/ 4762 h 461962"/>
                <a:gd name="connsiteX2" fmla="*/ 2331802 w 2331802"/>
                <a:gd name="connsiteY2" fmla="*/ 461962 h 461962"/>
                <a:gd name="connsiteX3" fmla="*/ 64294 w 2331802"/>
                <a:gd name="connsiteY3" fmla="*/ 461962 h 461962"/>
                <a:gd name="connsiteX4" fmla="*/ 0 w 2331802"/>
                <a:gd name="connsiteY4" fmla="*/ 0 h 461962"/>
                <a:gd name="connsiteX0" fmla="*/ 0 w 2331802"/>
                <a:gd name="connsiteY0" fmla="*/ 0 h 461962"/>
                <a:gd name="connsiteX1" fmla="*/ 2331802 w 2331802"/>
                <a:gd name="connsiteY1" fmla="*/ 4762 h 461962"/>
                <a:gd name="connsiteX2" fmla="*/ 2331802 w 2331802"/>
                <a:gd name="connsiteY2" fmla="*/ 461962 h 461962"/>
                <a:gd name="connsiteX3" fmla="*/ 59531 w 2331802"/>
                <a:gd name="connsiteY3" fmla="*/ 461962 h 461962"/>
                <a:gd name="connsiteX4" fmla="*/ 0 w 2331802"/>
                <a:gd name="connsiteY4" fmla="*/ 0 h 461962"/>
                <a:gd name="connsiteX0" fmla="*/ 0 w 2393714"/>
                <a:gd name="connsiteY0" fmla="*/ 0 h 461962"/>
                <a:gd name="connsiteX1" fmla="*/ 2393714 w 2393714"/>
                <a:gd name="connsiteY1" fmla="*/ 4762 h 461962"/>
                <a:gd name="connsiteX2" fmla="*/ 2331802 w 2393714"/>
                <a:gd name="connsiteY2" fmla="*/ 461962 h 461962"/>
                <a:gd name="connsiteX3" fmla="*/ 59531 w 2393714"/>
                <a:gd name="connsiteY3" fmla="*/ 461962 h 461962"/>
                <a:gd name="connsiteX4" fmla="*/ 0 w 2393714"/>
                <a:gd name="connsiteY4" fmla="*/ 0 h 461962"/>
                <a:gd name="connsiteX0" fmla="*/ 0 w 2393714"/>
                <a:gd name="connsiteY0" fmla="*/ 0 h 461962"/>
                <a:gd name="connsiteX1" fmla="*/ 2393714 w 2393714"/>
                <a:gd name="connsiteY1" fmla="*/ 4762 h 461962"/>
                <a:gd name="connsiteX2" fmla="*/ 2341327 w 2393714"/>
                <a:gd name="connsiteY2" fmla="*/ 461962 h 461962"/>
                <a:gd name="connsiteX3" fmla="*/ 59531 w 2393714"/>
                <a:gd name="connsiteY3" fmla="*/ 461962 h 461962"/>
                <a:gd name="connsiteX4" fmla="*/ 0 w 2393714"/>
                <a:gd name="connsiteY4" fmla="*/ 0 h 46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714" h="461962">
                  <a:moveTo>
                    <a:pt x="0" y="0"/>
                  </a:moveTo>
                  <a:lnTo>
                    <a:pt x="2393714" y="4762"/>
                  </a:lnTo>
                  <a:lnTo>
                    <a:pt x="2341327" y="461962"/>
                  </a:lnTo>
                  <a:lnTo>
                    <a:pt x="59531" y="461962"/>
                  </a:lnTo>
                  <a:lnTo>
                    <a:pt x="0" y="0"/>
                  </a:lnTo>
                  <a:close/>
                </a:path>
              </a:pathLst>
            </a:custGeom>
            <a:solidFill>
              <a:srgbClr val="7D4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95215" y="3262265"/>
              <a:ext cx="1415772" cy="461665"/>
            </a:xfrm>
            <a:prstGeom prst="rect">
              <a:avLst/>
            </a:prstGeom>
            <a:noFill/>
          </p:spPr>
          <p:txBody>
            <a:bodyPr wrap="none" rtlCol="0">
              <a:spAutoFit/>
            </a:bodyPr>
            <a:lstStyle/>
            <a:p>
              <a:r>
                <a:rPr lang="zh-CN" altLang="en-US" sz="2400" dirty="0" smtClean="0">
                  <a:solidFill>
                    <a:schemeClr val="bg1"/>
                  </a:solidFill>
                  <a:latin typeface="楷体" panose="02010609060101010101" pitchFamily="49" charset="-122"/>
                  <a:ea typeface="楷体" panose="02010609060101010101" pitchFamily="49" charset="-122"/>
                </a:rPr>
                <a:t>毕业答辩</a:t>
              </a:r>
              <a:endParaRPr lang="zh-CN" altLang="en-US" sz="2400" dirty="0">
                <a:solidFill>
                  <a:schemeClr val="bg1"/>
                </a:solidFill>
                <a:latin typeface="楷体" panose="02010609060101010101" pitchFamily="49" charset="-122"/>
                <a:ea typeface="楷体" panose="02010609060101010101" pitchFamily="49" charset="-122"/>
              </a:endParaRPr>
            </a:p>
          </p:txBody>
        </p:sp>
        <p:sp useBgFill="1">
          <p:nvSpPr>
            <p:cNvPr id="10" name="文本框 9"/>
            <p:cNvSpPr txBox="1"/>
            <p:nvPr/>
          </p:nvSpPr>
          <p:spPr>
            <a:xfrm>
              <a:off x="1907081" y="2000643"/>
              <a:ext cx="8392042" cy="707886"/>
            </a:xfrm>
            <a:prstGeom prst="rect">
              <a:avLst/>
            </a:prstGeom>
          </p:spPr>
          <p:txBody>
            <a:bodyPr wrap="none" rtlCol="0">
              <a:spAutoFit/>
            </a:bodyPr>
            <a:lstStyle/>
            <a:p>
              <a:pPr algn="ctr" eaLnBrk="1" fontAlgn="auto" hangingPunct="1">
                <a:spcBef>
                  <a:spcPts val="0"/>
                </a:spcBef>
                <a:spcAft>
                  <a:spcPts val="0"/>
                </a:spcAft>
                <a:defRPr/>
              </a:pPr>
              <a:r>
                <a:rPr lang="zh-CN" altLang="en-US" sz="4000" b="1" dirty="0" smtClean="0">
                  <a:ln w="12700">
                    <a:solidFill>
                      <a:schemeClr val="tx2">
                        <a:lumMod val="75000"/>
                      </a:schemeClr>
                    </a:solidFill>
                    <a:prstDash val="solid"/>
                  </a:ln>
                  <a:solidFill>
                    <a:schemeClr val="tx1">
                      <a:lumMod val="95000"/>
                      <a:lumOff val="5000"/>
                    </a:schemeClr>
                  </a:solidFill>
                  <a:latin typeface="华文新魏" panose="02010800040101010101" pitchFamily="2" charset="-122"/>
                  <a:ea typeface="华文新魏" panose="02010800040101010101" pitchFamily="2" charset="-122"/>
                </a:rPr>
                <a:t>基于工业大数据的故障诊断模型设计</a:t>
              </a:r>
              <a:endParaRPr lang="zh-CN" altLang="en-US" sz="4000" b="1" dirty="0">
                <a:ln w="12700">
                  <a:solidFill>
                    <a:schemeClr val="tx2">
                      <a:lumMod val="75000"/>
                    </a:schemeClr>
                  </a:solidFill>
                  <a:prstDash val="solid"/>
                </a:ln>
                <a:solidFill>
                  <a:schemeClr val="tx1">
                    <a:lumMod val="95000"/>
                    <a:lumOff val="5000"/>
                  </a:schemeClr>
                </a:solidFill>
              </a:endParaRPr>
            </a:p>
          </p:txBody>
        </p:sp>
        <p:cxnSp>
          <p:nvCxnSpPr>
            <p:cNvPr id="12" name="直接连接符 11"/>
            <p:cNvCxnSpPr>
              <a:stCxn id="7" idx="4"/>
            </p:cNvCxnSpPr>
            <p:nvPr/>
          </p:nvCxnSpPr>
          <p:spPr>
            <a:xfrm flipH="1" flipV="1">
              <a:off x="6103102" y="4284922"/>
              <a:ext cx="6791" cy="846224"/>
            </a:xfrm>
            <a:prstGeom prst="line">
              <a:avLst/>
            </a:prstGeom>
            <a:ln w="12700" cap="rnd">
              <a:solidFill>
                <a:srgbClr val="7D4178"/>
              </a:solidFill>
              <a:round/>
              <a:tailEnd type="none" w="sm" len="sm"/>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065116" y="4266331"/>
              <a:ext cx="75971" cy="75971"/>
            </a:xfrm>
            <a:prstGeom prst="ellipse">
              <a:avLst/>
            </a:prstGeom>
            <a:solidFill>
              <a:srgbClr val="7D4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11"/>
            <p:cNvSpPr>
              <a:spLocks noEditPoints="1"/>
            </p:cNvSpPr>
            <p:nvPr/>
          </p:nvSpPr>
          <p:spPr bwMode="auto">
            <a:xfrm>
              <a:off x="5633526" y="1192181"/>
              <a:ext cx="952734" cy="545478"/>
            </a:xfrm>
            <a:custGeom>
              <a:avLst/>
              <a:gdLst>
                <a:gd name="T0" fmla="*/ 2804 w 3043"/>
                <a:gd name="T1" fmla="*/ 712 h 1741"/>
                <a:gd name="T2" fmla="*/ 2804 w 3043"/>
                <a:gd name="T3" fmla="*/ 1190 h 1741"/>
                <a:gd name="T4" fmla="*/ 2903 w 3043"/>
                <a:gd name="T5" fmla="*/ 1291 h 1741"/>
                <a:gd name="T6" fmla="*/ 2696 w 3043"/>
                <a:gd name="T7" fmla="*/ 1509 h 1741"/>
                <a:gd name="T8" fmla="*/ 2485 w 3043"/>
                <a:gd name="T9" fmla="*/ 1297 h 1741"/>
                <a:gd name="T10" fmla="*/ 2629 w 3043"/>
                <a:gd name="T11" fmla="*/ 1165 h 1741"/>
                <a:gd name="T12" fmla="*/ 2629 w 3043"/>
                <a:gd name="T13" fmla="*/ 787 h 1741"/>
                <a:gd name="T14" fmla="*/ 1686 w 3043"/>
                <a:gd name="T15" fmla="*/ 1183 h 1741"/>
                <a:gd name="T16" fmla="*/ 1318 w 3043"/>
                <a:gd name="T17" fmla="*/ 1193 h 1741"/>
                <a:gd name="T18" fmla="*/ 226 w 3043"/>
                <a:gd name="T19" fmla="*/ 752 h 1741"/>
                <a:gd name="T20" fmla="*/ 229 w 3043"/>
                <a:gd name="T21" fmla="*/ 498 h 1741"/>
                <a:gd name="T22" fmla="*/ 1286 w 3043"/>
                <a:gd name="T23" fmla="*/ 98 h 1741"/>
                <a:gd name="T24" fmla="*/ 1666 w 3043"/>
                <a:gd name="T25" fmla="*/ 73 h 1741"/>
                <a:gd name="T26" fmla="*/ 2791 w 3043"/>
                <a:gd name="T27" fmla="*/ 520 h 1741"/>
                <a:gd name="T28" fmla="*/ 2804 w 3043"/>
                <a:gd name="T29" fmla="*/ 712 h 1741"/>
                <a:gd name="T30" fmla="*/ 2804 w 3043"/>
                <a:gd name="T31" fmla="*/ 712 h 1741"/>
                <a:gd name="T32" fmla="*/ 2804 w 3043"/>
                <a:gd name="T33" fmla="*/ 712 h 1741"/>
                <a:gd name="T34" fmla="*/ 1716 w 3043"/>
                <a:gd name="T35" fmla="*/ 1372 h 1741"/>
                <a:gd name="T36" fmla="*/ 2280 w 3043"/>
                <a:gd name="T37" fmla="*/ 1114 h 1741"/>
                <a:gd name="T38" fmla="*/ 2280 w 3043"/>
                <a:gd name="T39" fmla="*/ 1440 h 1741"/>
                <a:gd name="T40" fmla="*/ 1505 w 3043"/>
                <a:gd name="T41" fmla="*/ 1741 h 1741"/>
                <a:gd name="T42" fmla="*/ 685 w 3043"/>
                <a:gd name="T43" fmla="*/ 1440 h 1741"/>
                <a:gd name="T44" fmla="*/ 685 w 3043"/>
                <a:gd name="T45" fmla="*/ 1165 h 1741"/>
                <a:gd name="T46" fmla="*/ 1269 w 3043"/>
                <a:gd name="T47" fmla="*/ 1372 h 1741"/>
                <a:gd name="T48" fmla="*/ 1716 w 3043"/>
                <a:gd name="T49" fmla="*/ 1372 h 1741"/>
                <a:gd name="T50" fmla="*/ 1716 w 3043"/>
                <a:gd name="T51" fmla="*/ 1372 h 1741"/>
                <a:gd name="T52" fmla="*/ 1716 w 3043"/>
                <a:gd name="T53" fmla="*/ 1372 h 1741"/>
                <a:gd name="T54" fmla="*/ 1716 w 3043"/>
                <a:gd name="T55" fmla="*/ 1372 h 1741"/>
                <a:gd name="T56" fmla="*/ 1716 w 3043"/>
                <a:gd name="T57" fmla="*/ 1372 h 1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43" h="1741">
                  <a:moveTo>
                    <a:pt x="2804" y="712"/>
                  </a:moveTo>
                  <a:cubicBezTo>
                    <a:pt x="2804" y="1190"/>
                    <a:pt x="2804" y="1190"/>
                    <a:pt x="2804" y="1190"/>
                  </a:cubicBezTo>
                  <a:cubicBezTo>
                    <a:pt x="2903" y="1291"/>
                    <a:pt x="2903" y="1291"/>
                    <a:pt x="2903" y="1291"/>
                  </a:cubicBezTo>
                  <a:cubicBezTo>
                    <a:pt x="2696" y="1509"/>
                    <a:pt x="2696" y="1509"/>
                    <a:pt x="2696" y="1509"/>
                  </a:cubicBezTo>
                  <a:cubicBezTo>
                    <a:pt x="2485" y="1297"/>
                    <a:pt x="2485" y="1297"/>
                    <a:pt x="2485" y="1297"/>
                  </a:cubicBezTo>
                  <a:cubicBezTo>
                    <a:pt x="2629" y="1165"/>
                    <a:pt x="2629" y="1165"/>
                    <a:pt x="2629" y="1165"/>
                  </a:cubicBezTo>
                  <a:cubicBezTo>
                    <a:pt x="2629" y="787"/>
                    <a:pt x="2629" y="787"/>
                    <a:pt x="2629" y="787"/>
                  </a:cubicBezTo>
                  <a:cubicBezTo>
                    <a:pt x="2018" y="1042"/>
                    <a:pt x="1822" y="1121"/>
                    <a:pt x="1686" y="1183"/>
                  </a:cubicBezTo>
                  <a:cubicBezTo>
                    <a:pt x="1551" y="1245"/>
                    <a:pt x="1453" y="1244"/>
                    <a:pt x="1318" y="1193"/>
                  </a:cubicBezTo>
                  <a:cubicBezTo>
                    <a:pt x="1184" y="1142"/>
                    <a:pt x="544" y="906"/>
                    <a:pt x="226" y="752"/>
                  </a:cubicBezTo>
                  <a:cubicBezTo>
                    <a:pt x="14" y="650"/>
                    <a:pt x="0" y="585"/>
                    <a:pt x="229" y="498"/>
                  </a:cubicBezTo>
                  <a:cubicBezTo>
                    <a:pt x="529" y="383"/>
                    <a:pt x="1024" y="199"/>
                    <a:pt x="1286" y="98"/>
                  </a:cubicBezTo>
                  <a:cubicBezTo>
                    <a:pt x="1441" y="35"/>
                    <a:pt x="1523" y="0"/>
                    <a:pt x="1666" y="73"/>
                  </a:cubicBezTo>
                  <a:cubicBezTo>
                    <a:pt x="1920" y="179"/>
                    <a:pt x="2502" y="399"/>
                    <a:pt x="2791" y="520"/>
                  </a:cubicBezTo>
                  <a:cubicBezTo>
                    <a:pt x="3043" y="631"/>
                    <a:pt x="2874" y="667"/>
                    <a:pt x="2804" y="712"/>
                  </a:cubicBezTo>
                  <a:cubicBezTo>
                    <a:pt x="2804" y="712"/>
                    <a:pt x="2804" y="712"/>
                    <a:pt x="2804" y="712"/>
                  </a:cubicBezTo>
                  <a:cubicBezTo>
                    <a:pt x="2804" y="712"/>
                    <a:pt x="2804" y="712"/>
                    <a:pt x="2804" y="712"/>
                  </a:cubicBezTo>
                  <a:close/>
                  <a:moveTo>
                    <a:pt x="1716" y="1372"/>
                  </a:moveTo>
                  <a:cubicBezTo>
                    <a:pt x="1864" y="1311"/>
                    <a:pt x="2063" y="1209"/>
                    <a:pt x="2280" y="1114"/>
                  </a:cubicBezTo>
                  <a:cubicBezTo>
                    <a:pt x="2280" y="1440"/>
                    <a:pt x="2280" y="1440"/>
                    <a:pt x="2280" y="1440"/>
                  </a:cubicBezTo>
                  <a:cubicBezTo>
                    <a:pt x="2280" y="1440"/>
                    <a:pt x="1999" y="1741"/>
                    <a:pt x="1505" y="1741"/>
                  </a:cubicBezTo>
                  <a:cubicBezTo>
                    <a:pt x="973" y="1741"/>
                    <a:pt x="685" y="1440"/>
                    <a:pt x="685" y="1440"/>
                  </a:cubicBezTo>
                  <a:cubicBezTo>
                    <a:pt x="685" y="1165"/>
                    <a:pt x="685" y="1165"/>
                    <a:pt x="685" y="1165"/>
                  </a:cubicBezTo>
                  <a:cubicBezTo>
                    <a:pt x="853" y="1234"/>
                    <a:pt x="1041" y="1293"/>
                    <a:pt x="1269" y="1372"/>
                  </a:cubicBezTo>
                  <a:cubicBezTo>
                    <a:pt x="1410" y="1423"/>
                    <a:pt x="1588" y="1440"/>
                    <a:pt x="1716" y="1372"/>
                  </a:cubicBezTo>
                  <a:cubicBezTo>
                    <a:pt x="1716" y="1372"/>
                    <a:pt x="1716" y="1372"/>
                    <a:pt x="1716" y="1372"/>
                  </a:cubicBezTo>
                  <a:cubicBezTo>
                    <a:pt x="1716" y="1372"/>
                    <a:pt x="1716" y="1372"/>
                    <a:pt x="1716" y="1372"/>
                  </a:cubicBezTo>
                  <a:close/>
                  <a:moveTo>
                    <a:pt x="1716" y="1372"/>
                  </a:moveTo>
                  <a:cubicBezTo>
                    <a:pt x="1716" y="1372"/>
                    <a:pt x="1716" y="1372"/>
                    <a:pt x="1716" y="1372"/>
                  </a:cubicBezTo>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spTree>
    <p:extLst>
      <p:ext uri="{BB962C8B-B14F-4D97-AF65-F5344CB8AC3E}">
        <p14:creationId xmlns:p14="http://schemas.microsoft.com/office/powerpoint/2010/main" val="1333672545"/>
      </p:ext>
    </p:extLst>
  </p:cSld>
  <p:clrMapOvr>
    <a:masterClrMapping/>
  </p:clrMapOvr>
  <mc:AlternateContent xmlns:mc="http://schemas.openxmlformats.org/markup-compatibility/2006">
    <mc:Choice xmlns:p14="http://schemas.microsoft.com/office/powerpoint/2010/main" Requires="p14">
      <p:transition spd="slow" p14:dur="2000" advTm="1254"/>
    </mc:Choice>
    <mc:Fallback>
      <p:transition spd="slow" advTm="125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628650" y="661235"/>
            <a:ext cx="7886700" cy="1325562"/>
          </a:xfrm>
        </p:spPr>
        <p:txBody>
          <a:bodyPr/>
          <a:lstStyle/>
          <a:p>
            <a:pPr eaLnBrk="1" hangingPunct="1"/>
            <a:r>
              <a:rPr lang="en-US" altLang="zh-CN" sz="3600" dirty="0">
                <a:latin typeface="华文新魏" panose="02010800040101010101" pitchFamily="2" charset="-122"/>
                <a:ea typeface="华文新魏" panose="02010800040101010101" pitchFamily="2" charset="-122"/>
              </a:rPr>
              <a:t>3. </a:t>
            </a:r>
            <a:r>
              <a:rPr lang="zh-CN" altLang="en-US" sz="3600" dirty="0">
                <a:latin typeface="华文新魏" panose="02010800040101010101" pitchFamily="2" charset="-122"/>
                <a:ea typeface="华文新魏" panose="02010800040101010101" pitchFamily="2" charset="-122"/>
              </a:rPr>
              <a:t>内容设计</a:t>
            </a:r>
          </a:p>
        </p:txBody>
      </p:sp>
      <p:sp>
        <p:nvSpPr>
          <p:cNvPr id="27650" name="内容占位符 2"/>
          <p:cNvSpPr>
            <a:spLocks noGrp="1"/>
          </p:cNvSpPr>
          <p:nvPr>
            <p:ph idx="1"/>
          </p:nvPr>
        </p:nvSpPr>
        <p:spPr>
          <a:xfrm>
            <a:off x="628650" y="1986797"/>
            <a:ext cx="7886700" cy="4351338"/>
          </a:xfrm>
        </p:spPr>
        <p:txBody>
          <a:bodyPr/>
          <a:lstStyle/>
          <a:p>
            <a:pPr eaLnBrk="1" hangingPunct="1"/>
            <a:r>
              <a:rPr lang="zh-CN" altLang="en-US" dirty="0"/>
              <a:t>数据存储采用</a:t>
            </a:r>
            <a:r>
              <a:rPr lang="en-US" altLang="zh-CN" dirty="0" err="1"/>
              <a:t>Mysql</a:t>
            </a:r>
            <a:r>
              <a:rPr lang="zh-CN" altLang="en-US" dirty="0"/>
              <a:t>数据库</a:t>
            </a:r>
            <a:endParaRPr lang="en-US" altLang="zh-CN" dirty="0"/>
          </a:p>
          <a:p>
            <a:pPr eaLnBrk="1" hangingPunct="1"/>
            <a:endParaRPr lang="en-US" altLang="zh-CN" dirty="0"/>
          </a:p>
          <a:p>
            <a:pPr eaLnBrk="1" hangingPunct="1"/>
            <a:r>
              <a:rPr lang="zh-CN" altLang="en-US" dirty="0"/>
              <a:t>数据清洗采用</a:t>
            </a:r>
            <a:r>
              <a:rPr lang="en-US" altLang="zh-CN" dirty="0"/>
              <a:t>C++</a:t>
            </a:r>
          </a:p>
          <a:p>
            <a:pPr eaLnBrk="1" hangingPunct="1"/>
            <a:endParaRPr lang="en-US" altLang="zh-CN" dirty="0"/>
          </a:p>
          <a:p>
            <a:pPr eaLnBrk="1" hangingPunct="1"/>
            <a:r>
              <a:rPr lang="zh-CN" altLang="en-US" dirty="0"/>
              <a:t>模型建立，数据计算采用</a:t>
            </a:r>
            <a:r>
              <a:rPr lang="en-US" altLang="zh-CN" dirty="0"/>
              <a:t>Java</a:t>
            </a:r>
          </a:p>
          <a:p>
            <a:pPr eaLnBrk="1" hangingPunct="1"/>
            <a:endParaRPr lang="en-US" altLang="zh-CN" dirty="0"/>
          </a:p>
          <a:p>
            <a:pPr eaLnBrk="1" hangingPunct="1"/>
            <a:r>
              <a:rPr lang="zh-CN" altLang="en-US" dirty="0" smtClean="0"/>
              <a:t>数据拟合、可视化</a:t>
            </a:r>
            <a:r>
              <a:rPr lang="zh-CN" altLang="en-US" dirty="0"/>
              <a:t>采用</a:t>
            </a:r>
            <a:r>
              <a:rPr lang="en-US" altLang="zh-CN" dirty="0" smtClean="0"/>
              <a:t>python</a:t>
            </a:r>
            <a:endParaRPr lang="en-US" altLang="zh-CN" dirty="0"/>
          </a:p>
          <a:p>
            <a:pPr eaLnBrk="1" hangingPunct="1"/>
            <a:endParaRPr lang="zh-CN" altLang="en-US" dirty="0"/>
          </a:p>
        </p:txBody>
      </p:sp>
      <p:pic>
        <p:nvPicPr>
          <p:cNvPr id="2765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9175" y="2986922"/>
            <a:ext cx="18510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8225" y="3955297"/>
            <a:ext cx="18129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250" y="5031622"/>
            <a:ext cx="11096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1900" y="2009022"/>
            <a:ext cx="12430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628650" y="648750"/>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3.1 </a:t>
            </a:r>
            <a:r>
              <a:rPr lang="zh-CN" altLang="en-US" sz="2800" dirty="0">
                <a:latin typeface="华文新魏" panose="02010800040101010101" pitchFamily="2" charset="-122"/>
                <a:ea typeface="华文新魏" panose="02010800040101010101" pitchFamily="2" charset="-122"/>
              </a:rPr>
              <a:t>数据存取</a:t>
            </a:r>
          </a:p>
        </p:txBody>
      </p:sp>
      <p:sp>
        <p:nvSpPr>
          <p:cNvPr id="28674" name="内容占位符 2"/>
          <p:cNvSpPr>
            <a:spLocks noGrp="1"/>
          </p:cNvSpPr>
          <p:nvPr>
            <p:ph idx="1"/>
          </p:nvPr>
        </p:nvSpPr>
        <p:spPr/>
        <p:txBody>
          <a:bodyPr/>
          <a:lstStyle/>
          <a:p>
            <a:pPr marL="0" indent="0" eaLnBrk="1" hangingPunct="1">
              <a:lnSpc>
                <a:spcPct val="150000"/>
              </a:lnSpc>
              <a:buFont typeface="Arial" charset="0"/>
              <a:buNone/>
            </a:pPr>
            <a:r>
              <a:rPr lang="zh-CN" altLang="en-US" sz="1600" dirty="0">
                <a:latin typeface="宋体" charset="0"/>
              </a:rPr>
              <a:t> </a:t>
            </a:r>
            <a:r>
              <a:rPr lang="zh-CN" altLang="en-US" sz="1600" dirty="0" smtClean="0">
                <a:latin typeface="宋体" charset="0"/>
              </a:rPr>
              <a:t>   数据</a:t>
            </a:r>
            <a:r>
              <a:rPr lang="zh-CN" altLang="en-US" sz="1600" dirty="0">
                <a:latin typeface="宋体" charset="0"/>
              </a:rPr>
              <a:t>集来自网络，是</a:t>
            </a:r>
            <a:r>
              <a:rPr lang="en-US" altLang="zh-CN" sz="1600" dirty="0" err="1">
                <a:latin typeface="宋体" charset="0"/>
              </a:rPr>
              <a:t>Github</a:t>
            </a:r>
            <a:r>
              <a:rPr lang="zh-CN" altLang="zh-CN" sz="1600" dirty="0">
                <a:latin typeface="宋体" charset="0"/>
              </a:rPr>
              <a:t>上一个</a:t>
            </a:r>
            <a:r>
              <a:rPr lang="en-US" altLang="zh-CN" sz="1600" dirty="0">
                <a:latin typeface="宋体" charset="0"/>
              </a:rPr>
              <a:t>Fault Diagnosis</a:t>
            </a:r>
            <a:r>
              <a:rPr lang="zh-CN" altLang="zh-CN" sz="1600" dirty="0">
                <a:latin typeface="宋体" charset="0"/>
              </a:rPr>
              <a:t>项目的自带的风力涡轮内部齿轮箱</a:t>
            </a:r>
            <a:r>
              <a:rPr lang="zh-CN" altLang="en-US" sz="1600" dirty="0">
                <a:latin typeface="宋体" charset="0"/>
              </a:rPr>
              <a:t>分类运行数据。</a:t>
            </a:r>
            <a:endParaRPr lang="en-US" altLang="zh-CN" sz="1600" dirty="0">
              <a:latin typeface="宋体" charset="0"/>
            </a:endParaRPr>
          </a:p>
          <a:p>
            <a:pPr marL="0" indent="0" eaLnBrk="1" hangingPunct="1">
              <a:lnSpc>
                <a:spcPct val="150000"/>
              </a:lnSpc>
              <a:buFont typeface="Arial" charset="0"/>
              <a:buNone/>
            </a:pPr>
            <a:r>
              <a:rPr lang="zh-CN" altLang="en-US" sz="1600" dirty="0" smtClean="0"/>
              <a:t>        </a:t>
            </a:r>
            <a:r>
              <a:rPr lang="zh-CN" altLang="zh-CN" sz="1600" dirty="0" smtClean="0"/>
              <a:t>该</a:t>
            </a:r>
            <a:r>
              <a:rPr lang="zh-CN" altLang="zh-CN" sz="1600" dirty="0"/>
              <a:t>数据集内的数据分为两类，即正常运行数据和故障</a:t>
            </a:r>
            <a:r>
              <a:rPr lang="en-US" altLang="zh-CN" sz="1600" dirty="0"/>
              <a:t>/</a:t>
            </a:r>
            <a:r>
              <a:rPr lang="zh-CN" altLang="zh-CN" sz="1600" dirty="0"/>
              <a:t>异常状态下的数据。每一类数据下又按照</a:t>
            </a:r>
            <a:r>
              <a:rPr lang="en-US" altLang="zh-CN" sz="1600" dirty="0"/>
              <a:t>0-90</a:t>
            </a:r>
            <a:r>
              <a:rPr lang="zh-CN" altLang="zh-CN" sz="1600" dirty="0"/>
              <a:t>的不同载荷百分比，每</a:t>
            </a:r>
            <a:r>
              <a:rPr lang="en-US" altLang="zh-CN" sz="1600" dirty="0"/>
              <a:t>10</a:t>
            </a:r>
            <a:r>
              <a:rPr lang="zh-CN" altLang="zh-CN" sz="1600" dirty="0"/>
              <a:t>个百分点负载一个层次分为</a:t>
            </a:r>
            <a:r>
              <a:rPr lang="en-US" altLang="zh-CN" sz="1600" dirty="0"/>
              <a:t>10</a:t>
            </a:r>
            <a:r>
              <a:rPr lang="zh-CN" altLang="zh-CN" sz="1600" dirty="0"/>
              <a:t>种运行状态。合共</a:t>
            </a:r>
            <a:r>
              <a:rPr lang="en-US" altLang="zh-CN" sz="1600" dirty="0"/>
              <a:t>20</a:t>
            </a:r>
            <a:r>
              <a:rPr lang="zh-CN" altLang="zh-CN" sz="1600" dirty="0"/>
              <a:t>个文件，一共</a:t>
            </a:r>
            <a:r>
              <a:rPr lang="en-US" altLang="zh-CN" sz="1600" dirty="0"/>
              <a:t>2021119</a:t>
            </a:r>
            <a:r>
              <a:rPr lang="zh-CN" altLang="zh-CN" sz="1600" dirty="0"/>
              <a:t>条记录，每条记录包括载荷百分比在内一共</a:t>
            </a:r>
            <a:r>
              <a:rPr lang="en-US" altLang="zh-CN" sz="1600" dirty="0"/>
              <a:t>5</a:t>
            </a:r>
            <a:r>
              <a:rPr lang="zh-CN" altLang="zh-CN" sz="1600" dirty="0"/>
              <a:t>个属性。</a:t>
            </a:r>
          </a:p>
          <a:p>
            <a:pPr marL="0" indent="0" eaLnBrk="1" hangingPunct="1">
              <a:lnSpc>
                <a:spcPct val="150000"/>
              </a:lnSpc>
            </a:pPr>
            <a:endParaRPr lang="zh-CN" altLang="en-US" sz="1400" dirty="0">
              <a:latin typeface="宋体" charset="0"/>
            </a:endParaRPr>
          </a:p>
        </p:txBody>
      </p:sp>
      <p:pic>
        <p:nvPicPr>
          <p:cNvPr id="2867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3824695"/>
            <a:ext cx="42608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p:nvPr/>
        </p:nvPicPr>
        <p:blipFill>
          <a:blip r:embed="rId3"/>
          <a:stretch>
            <a:fillRect/>
          </a:stretch>
        </p:blipFill>
        <p:spPr>
          <a:xfrm>
            <a:off x="2140299" y="4695077"/>
            <a:ext cx="4260501" cy="1624330"/>
          </a:xfrm>
          <a:prstGeom prst="rect">
            <a:avLst/>
          </a:prstGeom>
          <a:effectLst>
            <a:outerShdw blurRad="50800" dist="50800" dir="5400000" algn="ctr" rotWithShape="0">
              <a:srgbClr val="000000"/>
            </a:outerShdw>
            <a:reflection endPos="0" dist="50800" dir="5400000" sy="-100000" algn="bl" rotWithShape="0"/>
            <a:softEdge rad="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628650" y="581679"/>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3.2 </a:t>
            </a:r>
            <a:r>
              <a:rPr lang="zh-CN" altLang="en-US" sz="2800" dirty="0">
                <a:latin typeface="华文新魏" panose="02010800040101010101" pitchFamily="2" charset="-122"/>
                <a:ea typeface="华文新魏" panose="02010800040101010101" pitchFamily="2" charset="-122"/>
              </a:rPr>
              <a:t>连续数据离散化</a:t>
            </a:r>
          </a:p>
        </p:txBody>
      </p:sp>
      <p:pic>
        <p:nvPicPr>
          <p:cNvPr id="5" name="图片 4"/>
          <p:cNvPicPr>
            <a:picLocks noChangeAspect="1"/>
          </p:cNvPicPr>
          <p:nvPr/>
        </p:nvPicPr>
        <p:blipFill>
          <a:blip r:embed="rId3"/>
          <a:stretch>
            <a:fillRect/>
          </a:stretch>
        </p:blipFill>
        <p:spPr>
          <a:xfrm>
            <a:off x="2218762" y="1485996"/>
            <a:ext cx="4706472" cy="1527728"/>
          </a:xfrm>
          <a:prstGeom prst="rect">
            <a:avLst/>
          </a:prstGeom>
        </p:spPr>
      </p:pic>
      <p:pic>
        <p:nvPicPr>
          <p:cNvPr id="6" name="图片 5"/>
          <p:cNvPicPr>
            <a:picLocks noChangeAspect="1"/>
          </p:cNvPicPr>
          <p:nvPr/>
        </p:nvPicPr>
        <p:blipFill>
          <a:blip r:embed="rId4"/>
          <a:stretch>
            <a:fillRect/>
          </a:stretch>
        </p:blipFill>
        <p:spPr>
          <a:xfrm>
            <a:off x="1983252" y="3485728"/>
            <a:ext cx="5177491" cy="2849566"/>
          </a:xfrm>
          <a:prstGeom prst="rect">
            <a:avLst/>
          </a:prstGeom>
        </p:spPr>
      </p:pic>
      <p:sp>
        <p:nvSpPr>
          <p:cNvPr id="7" name="下箭头 6"/>
          <p:cNvSpPr/>
          <p:nvPr/>
        </p:nvSpPr>
        <p:spPr>
          <a:xfrm>
            <a:off x="4448285" y="3078416"/>
            <a:ext cx="247423" cy="342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628650" y="632417"/>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3.3 </a:t>
            </a:r>
            <a:r>
              <a:rPr lang="zh-CN" altLang="en-US" sz="2800" dirty="0">
                <a:latin typeface="华文新魏" panose="02010800040101010101" pitchFamily="2" charset="-122"/>
                <a:ea typeface="华文新魏" panose="02010800040101010101" pitchFamily="2" charset="-122"/>
              </a:rPr>
              <a:t>决策树模型实现</a:t>
            </a:r>
          </a:p>
        </p:txBody>
      </p:sp>
      <p:pic>
        <p:nvPicPr>
          <p:cNvPr id="4" name="图片 3"/>
          <p:cNvPicPr>
            <a:picLocks noChangeAspect="1"/>
          </p:cNvPicPr>
          <p:nvPr/>
        </p:nvPicPr>
        <p:blipFill>
          <a:blip r:embed="rId3"/>
          <a:stretch>
            <a:fillRect/>
          </a:stretch>
        </p:blipFill>
        <p:spPr>
          <a:xfrm>
            <a:off x="432572" y="2167482"/>
            <a:ext cx="4282863" cy="3299358"/>
          </a:xfrm>
          <a:prstGeom prst="rect">
            <a:avLst/>
          </a:prstGeom>
        </p:spPr>
      </p:pic>
      <p:pic>
        <p:nvPicPr>
          <p:cNvPr id="2" name="图片 1"/>
          <p:cNvPicPr>
            <a:picLocks noChangeAspect="1"/>
          </p:cNvPicPr>
          <p:nvPr/>
        </p:nvPicPr>
        <p:blipFill>
          <a:blip r:embed="rId4"/>
          <a:stretch>
            <a:fillRect/>
          </a:stretch>
        </p:blipFill>
        <p:spPr>
          <a:xfrm>
            <a:off x="4871605" y="1078679"/>
            <a:ext cx="3920836" cy="514609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816260" y="663929"/>
            <a:ext cx="2462241" cy="3061855"/>
          </a:xfrm>
          <a:prstGeom prst="rect">
            <a:avLst/>
          </a:prstGeom>
        </p:spPr>
      </p:pic>
      <p:pic>
        <p:nvPicPr>
          <p:cNvPr id="8" name="图片 7"/>
          <p:cNvPicPr>
            <a:picLocks noChangeAspect="1"/>
          </p:cNvPicPr>
          <p:nvPr/>
        </p:nvPicPr>
        <p:blipFill>
          <a:blip r:embed="rId3"/>
          <a:stretch>
            <a:fillRect/>
          </a:stretch>
        </p:blipFill>
        <p:spPr>
          <a:xfrm>
            <a:off x="2867854" y="4087674"/>
            <a:ext cx="2410648" cy="2770326"/>
          </a:xfrm>
          <a:prstGeom prst="rect">
            <a:avLst/>
          </a:prstGeom>
        </p:spPr>
      </p:pic>
      <p:pic>
        <p:nvPicPr>
          <p:cNvPr id="10" name="图片 9"/>
          <p:cNvPicPr>
            <a:picLocks noChangeAspect="1"/>
          </p:cNvPicPr>
          <p:nvPr/>
        </p:nvPicPr>
        <p:blipFill>
          <a:blip r:embed="rId4"/>
          <a:stretch>
            <a:fillRect/>
          </a:stretch>
        </p:blipFill>
        <p:spPr>
          <a:xfrm>
            <a:off x="866601" y="1517656"/>
            <a:ext cx="1464224" cy="5140036"/>
          </a:xfrm>
          <a:prstGeom prst="rect">
            <a:avLst/>
          </a:prstGeom>
        </p:spPr>
      </p:pic>
      <p:cxnSp>
        <p:nvCxnSpPr>
          <p:cNvPr id="14" name="直线箭头连接符 13"/>
          <p:cNvCxnSpPr/>
          <p:nvPr/>
        </p:nvCxnSpPr>
        <p:spPr>
          <a:xfrm>
            <a:off x="1956751" y="2686693"/>
            <a:ext cx="859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2166843" y="3725784"/>
            <a:ext cx="3311774" cy="16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1956751" y="4900122"/>
            <a:ext cx="859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5"/>
          <a:stretch>
            <a:fillRect/>
          </a:stretch>
        </p:blipFill>
        <p:spPr>
          <a:xfrm>
            <a:off x="5530211" y="2136974"/>
            <a:ext cx="2937510" cy="3177619"/>
          </a:xfrm>
          <a:prstGeom prst="rect">
            <a:avLst/>
          </a:prstGeom>
        </p:spPr>
      </p:pic>
    </p:spTree>
    <p:extLst>
      <p:ext uri="{BB962C8B-B14F-4D97-AF65-F5344CB8AC3E}">
        <p14:creationId xmlns:p14="http://schemas.microsoft.com/office/powerpoint/2010/main" val="1696309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628650" y="642777"/>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3.4 </a:t>
            </a:r>
            <a:r>
              <a:rPr lang="zh-CN" altLang="en-US" sz="2800" dirty="0">
                <a:latin typeface="华文新魏" panose="02010800040101010101" pitchFamily="2" charset="-122"/>
                <a:ea typeface="华文新魏" panose="02010800040101010101" pitchFamily="2" charset="-122"/>
              </a:rPr>
              <a:t>支持向量机模型实现</a:t>
            </a:r>
          </a:p>
        </p:txBody>
      </p:sp>
      <p:pic>
        <p:nvPicPr>
          <p:cNvPr id="2" name="图片 1"/>
          <p:cNvPicPr>
            <a:picLocks noChangeAspect="1"/>
          </p:cNvPicPr>
          <p:nvPr/>
        </p:nvPicPr>
        <p:blipFill>
          <a:blip r:embed="rId3"/>
          <a:stretch>
            <a:fillRect/>
          </a:stretch>
        </p:blipFill>
        <p:spPr>
          <a:xfrm>
            <a:off x="628650" y="1673225"/>
            <a:ext cx="7924800" cy="410004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628650" y="630061"/>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3.5 </a:t>
            </a:r>
            <a:r>
              <a:rPr lang="zh-CN" altLang="en-US" sz="2800" dirty="0">
                <a:latin typeface="华文新魏" panose="02010800040101010101" pitchFamily="2" charset="-122"/>
                <a:ea typeface="华文新魏" panose="02010800040101010101" pitchFamily="2" charset="-122"/>
              </a:rPr>
              <a:t>人机交互界面设计</a:t>
            </a:r>
          </a:p>
        </p:txBody>
      </p:sp>
      <p:sp>
        <p:nvSpPr>
          <p:cNvPr id="5" name="内容占位符 4"/>
          <p:cNvSpPr>
            <a:spLocks noGrp="1"/>
          </p:cNvSpPr>
          <p:nvPr>
            <p:ph idx="1"/>
          </p:nvPr>
        </p:nvSpPr>
        <p:spPr/>
        <p:txBody>
          <a:bodyPr/>
          <a:lstStyle/>
          <a:p>
            <a:endParaRPr kumimoji="1" lang="zh-CN" altLang="en-US"/>
          </a:p>
        </p:txBody>
      </p:sp>
      <p:pic>
        <p:nvPicPr>
          <p:cNvPr id="6" name="图片 5"/>
          <p:cNvPicPr>
            <a:picLocks noChangeAspect="1"/>
          </p:cNvPicPr>
          <p:nvPr/>
        </p:nvPicPr>
        <p:blipFill>
          <a:blip r:embed="rId3"/>
          <a:stretch>
            <a:fillRect/>
          </a:stretch>
        </p:blipFill>
        <p:spPr>
          <a:xfrm>
            <a:off x="690250" y="1637565"/>
            <a:ext cx="7763500" cy="485016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展示视频.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70965"/>
            <a:ext cx="9144000" cy="6087035"/>
          </a:xfrm>
        </p:spPr>
      </p:pic>
    </p:spTree>
    <p:extLst>
      <p:ext uri="{BB962C8B-B14F-4D97-AF65-F5344CB8AC3E}">
        <p14:creationId xmlns:p14="http://schemas.microsoft.com/office/powerpoint/2010/main" val="383099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628650" y="657440"/>
            <a:ext cx="7886700" cy="1325563"/>
          </a:xfrm>
        </p:spPr>
        <p:txBody>
          <a:bodyPr/>
          <a:lstStyle/>
          <a:p>
            <a:pPr eaLnBrk="1" hangingPunct="1"/>
            <a:r>
              <a:rPr lang="en-US" altLang="zh-CN" sz="3600" dirty="0">
                <a:latin typeface="华文新魏" panose="02010800040101010101" pitchFamily="2" charset="-122"/>
                <a:ea typeface="华文新魏" panose="02010800040101010101" pitchFamily="2" charset="-122"/>
              </a:rPr>
              <a:t>4. </a:t>
            </a:r>
            <a:r>
              <a:rPr lang="zh-CN" altLang="en-US" sz="3600" dirty="0">
                <a:latin typeface="华文新魏" panose="02010800040101010101" pitchFamily="2" charset="-122"/>
                <a:ea typeface="华文新魏" panose="02010800040101010101" pitchFamily="2" charset="-122"/>
              </a:rPr>
              <a:t>性能分析</a:t>
            </a:r>
          </a:p>
        </p:txBody>
      </p:sp>
      <p:sp>
        <p:nvSpPr>
          <p:cNvPr id="34818" name="矩形 3"/>
          <p:cNvSpPr>
            <a:spLocks noChangeArrowheads="1"/>
          </p:cNvSpPr>
          <p:nvPr/>
        </p:nvSpPr>
        <p:spPr bwMode="auto">
          <a:xfrm>
            <a:off x="919163" y="1839913"/>
            <a:ext cx="759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600" dirty="0" smtClean="0"/>
              <a:t>    要进行性能分析，那么就必须要得到一份数据集合用于测试模型的准确性。采用留出法，在整体数据集中分层抽样</a:t>
            </a:r>
            <a:endParaRPr lang="zh-CN" altLang="zh-CN" sz="1600" dirty="0"/>
          </a:p>
        </p:txBody>
      </p:sp>
      <p:pic>
        <p:nvPicPr>
          <p:cNvPr id="2" name="图片 1"/>
          <p:cNvPicPr>
            <a:picLocks noChangeAspect="1"/>
          </p:cNvPicPr>
          <p:nvPr/>
        </p:nvPicPr>
        <p:blipFill>
          <a:blip r:embed="rId3"/>
          <a:stretch>
            <a:fillRect/>
          </a:stretch>
        </p:blipFill>
        <p:spPr>
          <a:xfrm>
            <a:off x="1304363" y="2641796"/>
            <a:ext cx="5987303" cy="37663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sz="2400" dirty="0" smtClean="0">
                <a:latin typeface="华文楷体" panose="02010600040101010101" pitchFamily="2" charset="-122"/>
                <a:ea typeface="华文楷体" panose="02010600040101010101" pitchFamily="2" charset="-122"/>
              </a:rPr>
              <a:t>1</a:t>
            </a:r>
            <a:r>
              <a:rPr kumimoji="1" lang="zh-CN" altLang="en-US" sz="2400" dirty="0" smtClean="0">
                <a:latin typeface="华文楷体" panose="02010600040101010101" pitchFamily="2" charset="-122"/>
                <a:ea typeface="华文楷体" panose="02010600040101010101" pitchFamily="2" charset="-122"/>
              </a:rPr>
              <a:t> </a:t>
            </a:r>
            <a:r>
              <a:rPr kumimoji="1" lang="en-US" altLang="zh-CN" sz="2400" dirty="0" smtClean="0">
                <a:latin typeface="华文楷体" panose="02010600040101010101" pitchFamily="2" charset="-122"/>
                <a:ea typeface="华文楷体" panose="02010600040101010101" pitchFamily="2" charset="-122"/>
              </a:rPr>
              <a:t>.</a:t>
            </a:r>
            <a:r>
              <a:rPr kumimoji="1" lang="zh-CN" altLang="en-US" sz="2400" dirty="0" smtClean="0">
                <a:latin typeface="华文楷体" panose="02010600040101010101" pitchFamily="2" charset="-122"/>
                <a:ea typeface="华文楷体" panose="02010600040101010101" pitchFamily="2" charset="-122"/>
              </a:rPr>
              <a:t> 精度、错误率</a:t>
            </a:r>
          </a:p>
          <a:p>
            <a:pPr marL="0" indent="0">
              <a:lnSpc>
                <a:spcPct val="150000"/>
              </a:lnSpc>
              <a:buNone/>
            </a:pPr>
            <a:r>
              <a:rPr kumimoji="1" lang="zh-CN" altLang="en-US" dirty="0">
                <a:latin typeface="楷体" panose="02010609060101010101" pitchFamily="49" charset="-122"/>
                <a:ea typeface="楷体" panose="02010609060101010101" pitchFamily="49" charset="-122"/>
              </a:rPr>
              <a:t> </a:t>
            </a:r>
            <a:r>
              <a:rPr kumimoji="1" lang="zh-CN" altLang="en-US" dirty="0" smtClean="0">
                <a:latin typeface="楷体" panose="02010609060101010101" pitchFamily="49" charset="-122"/>
                <a:ea typeface="楷体" panose="02010609060101010101" pitchFamily="49" charset="-122"/>
              </a:rPr>
              <a:t>  </a:t>
            </a:r>
            <a:r>
              <a:rPr kumimoji="1" lang="zh-CN" altLang="en-US" sz="1600" dirty="0" smtClean="0">
                <a:latin typeface="楷体" panose="02010609060101010101" pitchFamily="49" charset="-122"/>
                <a:ea typeface="楷体" panose="02010609060101010101" pitchFamily="49" charset="-122"/>
              </a:rPr>
              <a:t>精度</a:t>
            </a:r>
            <a:r>
              <a:rPr kumimoji="1" lang="zh-CN" altLang="en-US" sz="1600" dirty="0" smtClean="0">
                <a:latin typeface="楷体" panose="02010609060101010101" pitchFamily="49" charset="-122"/>
                <a:ea typeface="楷体" panose="02010609060101010101" pitchFamily="49" charset="-122"/>
              </a:rPr>
              <a:t>即为通过模型对测试集中的数据进行测试，与实际分类一致的数目与测试集数据数目的比值；错误率 </a:t>
            </a:r>
            <a:r>
              <a:rPr kumimoji="1" lang="en-US" altLang="zh-CN" sz="1600" dirty="0" smtClean="0">
                <a:latin typeface="楷体" panose="02010609060101010101" pitchFamily="49" charset="-122"/>
                <a:ea typeface="楷体" panose="02010609060101010101" pitchFamily="49" charset="-122"/>
              </a:rPr>
              <a:t>+</a:t>
            </a:r>
            <a:r>
              <a:rPr kumimoji="1" lang="zh-CN" altLang="en-US" sz="1600" dirty="0" smtClean="0">
                <a:latin typeface="楷体" panose="02010609060101010101" pitchFamily="49" charset="-122"/>
                <a:ea typeface="楷体" panose="02010609060101010101" pitchFamily="49" charset="-122"/>
              </a:rPr>
              <a:t> 精度 </a:t>
            </a:r>
            <a:r>
              <a:rPr kumimoji="1" lang="en-US" altLang="zh-CN" sz="1600" dirty="0" smtClean="0">
                <a:latin typeface="楷体" panose="02010609060101010101" pitchFamily="49" charset="-122"/>
                <a:ea typeface="楷体" panose="02010609060101010101" pitchFamily="49" charset="-122"/>
              </a:rPr>
              <a:t>=</a:t>
            </a:r>
            <a:r>
              <a:rPr kumimoji="1" lang="zh-CN" altLang="en-US" sz="1600" dirty="0" smtClean="0">
                <a:latin typeface="楷体" panose="02010609060101010101" pitchFamily="49" charset="-122"/>
                <a:ea typeface="楷体" panose="02010609060101010101" pitchFamily="49" charset="-122"/>
              </a:rPr>
              <a:t> </a:t>
            </a:r>
            <a:r>
              <a:rPr kumimoji="1" lang="en-US" altLang="zh-CN" sz="1600" dirty="0" smtClean="0">
                <a:latin typeface="楷体" panose="02010609060101010101" pitchFamily="49" charset="-122"/>
                <a:ea typeface="楷体" panose="02010609060101010101" pitchFamily="49" charset="-122"/>
              </a:rPr>
              <a:t>1</a:t>
            </a:r>
            <a:endParaRPr kumimoji="1" lang="zh-CN" altLang="en-US" sz="1600" dirty="0" smtClean="0">
              <a:latin typeface="楷体" panose="02010609060101010101" pitchFamily="49" charset="-122"/>
              <a:ea typeface="楷体" panose="02010609060101010101" pitchFamily="49" charset="-122"/>
            </a:endParaRPr>
          </a:p>
          <a:p>
            <a:r>
              <a:rPr kumimoji="1" lang="en-US" altLang="zh-CN" sz="2400" dirty="0">
                <a:latin typeface="华文楷体" panose="02010600040101010101" pitchFamily="2" charset="-122"/>
                <a:ea typeface="华文楷体" panose="02010600040101010101" pitchFamily="2" charset="-122"/>
              </a:rPr>
              <a:t>2.</a:t>
            </a:r>
            <a:r>
              <a:rPr kumimoji="1" lang="zh-CN" altLang="en-US" sz="2400" dirty="0">
                <a:latin typeface="华文楷体" panose="02010600040101010101" pitchFamily="2" charset="-122"/>
                <a:ea typeface="华文楷体" panose="02010600040101010101" pitchFamily="2" charset="-122"/>
              </a:rPr>
              <a:t> 查全率、查准率</a:t>
            </a:r>
          </a:p>
          <a:p>
            <a:pPr marL="0" indent="0">
              <a:buNone/>
            </a:pPr>
            <a:endParaRPr kumimoji="1" lang="zh-CN" altLang="en-US" dirty="0"/>
          </a:p>
        </p:txBody>
      </p:sp>
      <p:sp>
        <p:nvSpPr>
          <p:cNvPr id="5" name="标题 1"/>
          <p:cNvSpPr>
            <a:spLocks noGrp="1"/>
          </p:cNvSpPr>
          <p:nvPr>
            <p:ph type="title"/>
          </p:nvPr>
        </p:nvSpPr>
        <p:spPr>
          <a:xfrm>
            <a:off x="644148" y="671055"/>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4.1 </a:t>
            </a:r>
            <a:r>
              <a:rPr lang="zh-CN" altLang="en-US" sz="2800" dirty="0">
                <a:latin typeface="华文新魏" panose="02010800040101010101" pitchFamily="2" charset="-122"/>
                <a:ea typeface="华文新魏" panose="02010800040101010101" pitchFamily="2" charset="-122"/>
              </a:rPr>
              <a:t>性能度量</a:t>
            </a:r>
          </a:p>
        </p:txBody>
      </p:sp>
      <p:graphicFrame>
        <p:nvGraphicFramePr>
          <p:cNvPr id="7" name="表格 6"/>
          <p:cNvGraphicFramePr>
            <a:graphicFrameLocks noGrp="1"/>
          </p:cNvGraphicFramePr>
          <p:nvPr>
            <p:extLst>
              <p:ext uri="{D42A27DB-BD31-4B8C-83A1-F6EECF244321}">
                <p14:modId xmlns:p14="http://schemas.microsoft.com/office/powerpoint/2010/main" val="1643721770"/>
              </p:ext>
            </p:extLst>
          </p:nvPr>
        </p:nvGraphicFramePr>
        <p:xfrm>
          <a:off x="1389062" y="3873037"/>
          <a:ext cx="5394325" cy="1097280"/>
        </p:xfrm>
        <a:graphic>
          <a:graphicData uri="http://schemas.openxmlformats.org/drawingml/2006/table">
            <a:tbl>
              <a:tblPr firstRow="1" firstCol="1" bandRow="1"/>
              <a:tblGrid>
                <a:gridCol w="1797685">
                  <a:extLst>
                    <a:ext uri="{9D8B030D-6E8A-4147-A177-3AD203B41FA5}">
                      <a16:colId xmlns:a16="http://schemas.microsoft.com/office/drawing/2014/main" val="20000"/>
                    </a:ext>
                  </a:extLst>
                </a:gridCol>
                <a:gridCol w="1798320">
                  <a:extLst>
                    <a:ext uri="{9D8B030D-6E8A-4147-A177-3AD203B41FA5}">
                      <a16:colId xmlns:a16="http://schemas.microsoft.com/office/drawing/2014/main" val="20001"/>
                    </a:ext>
                  </a:extLst>
                </a:gridCol>
                <a:gridCol w="1798320">
                  <a:extLst>
                    <a:ext uri="{9D8B030D-6E8A-4147-A177-3AD203B41FA5}">
                      <a16:colId xmlns:a16="http://schemas.microsoft.com/office/drawing/2014/main" val="20002"/>
                    </a:ext>
                  </a:extLst>
                </a:gridCol>
              </a:tblGrid>
              <a:tr h="0">
                <a:tc rowSpan="2">
                  <a:txBody>
                    <a:bodyPr/>
                    <a:lstStyle/>
                    <a:p>
                      <a:pPr marL="152400" marR="152400" algn="just">
                        <a:lnSpc>
                          <a:spcPct val="150000"/>
                        </a:lnSpc>
                        <a:spcAft>
                          <a:spcPts val="0"/>
                        </a:spcAft>
                      </a:pPr>
                      <a:r>
                        <a:rPr lang="en-US" sz="1200" kern="100" dirty="0">
                          <a:effectLst/>
                          <a:latin typeface="宋体" charset="0"/>
                          <a:ea typeface="宋体" charset="0"/>
                        </a:rPr>
                        <a:t> </a:t>
                      </a:r>
                      <a:endParaRPr lang="zh-CN" sz="1200" kern="100" dirty="0">
                        <a:effectLst/>
                        <a:latin typeface="Times New Roman" charset="0"/>
                        <a:ea typeface="宋体" charset="0"/>
                      </a:endParaRPr>
                    </a:p>
                    <a:p>
                      <a:pPr marL="152400" marR="152400" algn="just">
                        <a:lnSpc>
                          <a:spcPct val="150000"/>
                        </a:lnSpc>
                        <a:spcAft>
                          <a:spcPts val="0"/>
                        </a:spcAft>
                      </a:pPr>
                      <a:r>
                        <a:rPr lang="en-US" sz="1200" kern="100" dirty="0">
                          <a:effectLst/>
                          <a:latin typeface="宋体" charset="0"/>
                          <a:ea typeface="宋体" charset="0"/>
                        </a:rPr>
                        <a:t>       </a:t>
                      </a:r>
                      <a:r>
                        <a:rPr lang="zh-CN" sz="1200" kern="100" dirty="0">
                          <a:effectLst/>
                          <a:latin typeface="Times New Roman" charset="0"/>
                          <a:ea typeface="宋体" charset="0"/>
                        </a:rPr>
                        <a:t>真实情况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2">
                  <a:txBody>
                    <a:bodyPr/>
                    <a:lstStyle/>
                    <a:p>
                      <a:pPr marL="152400" marR="152400" algn="ctr">
                        <a:lnSpc>
                          <a:spcPct val="150000"/>
                        </a:lnSpc>
                        <a:spcAft>
                          <a:spcPts val="0"/>
                        </a:spcAft>
                      </a:pPr>
                      <a:r>
                        <a:rPr lang="zh-CN" sz="1200" kern="100">
                          <a:effectLst/>
                          <a:latin typeface="Times New Roman" charset="0"/>
                          <a:ea typeface="宋体" charset="0"/>
                        </a:rPr>
                        <a:t>预测结果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extLst>
                  <a:ext uri="{0D108BD9-81ED-4DB2-BD59-A6C34878D82A}">
                    <a16:rowId xmlns:a16="http://schemas.microsoft.com/office/drawing/2014/main" val="10000"/>
                  </a:ext>
                </a:extLst>
              </a:tr>
              <a:tr h="0">
                <a:tc vMerge="1">
                  <a:txBody>
                    <a:bodyPr/>
                    <a:lstStyle/>
                    <a:p>
                      <a:endParaRPr lang="zh-CN" altLang="en-US"/>
                    </a:p>
                  </a:txBody>
                  <a:tcPr/>
                </a:tc>
                <a:tc>
                  <a:txBody>
                    <a:bodyPr/>
                    <a:lstStyle/>
                    <a:p>
                      <a:pPr marL="152400" marR="152400" algn="ctr">
                        <a:lnSpc>
                          <a:spcPct val="150000"/>
                        </a:lnSpc>
                        <a:spcAft>
                          <a:spcPts val="0"/>
                        </a:spcAft>
                      </a:pPr>
                      <a:r>
                        <a:rPr lang="zh-CN" sz="1200" kern="100" dirty="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zh-CN" sz="1200" kern="100" dirty="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marL="152400" marR="152400" algn="ctr">
                        <a:lnSpc>
                          <a:spcPct val="150000"/>
                        </a:lnSpc>
                        <a:spcAft>
                          <a:spcPts val="0"/>
                        </a:spcAft>
                      </a:pPr>
                      <a:r>
                        <a:rPr lang="zh-CN" sz="1200" kern="100">
                          <a:effectLst/>
                          <a:latin typeface="Times New Roman" charset="0"/>
                          <a:ea typeface="宋体" charset="0"/>
                        </a:rPr>
                        <a:t>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TP</a:t>
                      </a:r>
                      <a:r>
                        <a:rPr lang="zh-CN" sz="1200" kern="100" dirty="0">
                          <a:effectLst/>
                          <a:latin typeface="Times New Roman" charset="0"/>
                          <a:ea typeface="宋体" charset="0"/>
                        </a:rPr>
                        <a:t>（真正例）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FN</a:t>
                      </a:r>
                      <a:r>
                        <a:rPr lang="zh-CN" sz="1200" kern="100">
                          <a:effectLst/>
                          <a:latin typeface="Times New Roman" charset="0"/>
                          <a:ea typeface="宋体" charset="0"/>
                        </a:rPr>
                        <a:t>（假反例）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marL="152400" marR="152400" algn="ctr">
                        <a:lnSpc>
                          <a:spcPct val="150000"/>
                        </a:lnSpc>
                        <a:spcAft>
                          <a:spcPts val="0"/>
                        </a:spcAft>
                      </a:pPr>
                      <a:r>
                        <a:rPr lang="zh-CN" sz="1200" kern="100" dirty="0">
                          <a:effectLst/>
                          <a:latin typeface="Times New Roman" charset="0"/>
                          <a:ea typeface="宋体" charset="0"/>
                        </a:rPr>
                        <a:t>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a:effectLst/>
                          <a:latin typeface="宋体" charset="0"/>
                          <a:ea typeface="宋体" charset="0"/>
                        </a:rPr>
                        <a:t>FP</a:t>
                      </a:r>
                      <a:r>
                        <a:rPr lang="zh-CN" sz="1200" kern="100">
                          <a:effectLst/>
                          <a:latin typeface="Times New Roman" charset="0"/>
                          <a:ea typeface="宋体" charset="0"/>
                        </a:rPr>
                        <a:t>（假正例）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152400" marR="152400" algn="ctr">
                        <a:lnSpc>
                          <a:spcPct val="150000"/>
                        </a:lnSpc>
                        <a:spcAft>
                          <a:spcPts val="0"/>
                        </a:spcAft>
                      </a:pPr>
                      <a:r>
                        <a:rPr lang="en-US" sz="1200" kern="100" dirty="0">
                          <a:effectLst/>
                          <a:latin typeface="宋体" charset="0"/>
                          <a:ea typeface="宋体" charset="0"/>
                        </a:rPr>
                        <a:t>TN</a:t>
                      </a:r>
                      <a:r>
                        <a:rPr lang="zh-CN" sz="1200" kern="100" dirty="0">
                          <a:effectLst/>
                          <a:latin typeface="Times New Roman" charset="0"/>
                          <a:ea typeface="宋体" charset="0"/>
                        </a:rPr>
                        <a:t>（真反例）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0" name="文本框 9"/>
          <p:cNvSpPr txBox="1"/>
          <p:nvPr/>
        </p:nvSpPr>
        <p:spPr>
          <a:xfrm>
            <a:off x="1389062" y="5298736"/>
            <a:ext cx="800219" cy="338554"/>
          </a:xfrm>
          <a:prstGeom prst="rect">
            <a:avLst/>
          </a:prstGeom>
          <a:noFill/>
        </p:spPr>
        <p:txBody>
          <a:bodyPr wrap="none" rtlCol="0">
            <a:spAutoFit/>
          </a:bodyPr>
          <a:lstStyle/>
          <a:p>
            <a:r>
              <a:rPr kumimoji="1" lang="zh-CN" altLang="en-US" sz="1600" dirty="0" smtClean="0">
                <a:latin typeface="楷体" panose="02010609060101010101" pitchFamily="49" charset="-122"/>
                <a:ea typeface="楷体" panose="02010609060101010101" pitchFamily="49" charset="-122"/>
              </a:rPr>
              <a:t>查准率</a:t>
            </a:r>
            <a:endParaRPr kumimoji="1" lang="zh-CN" altLang="en-US" sz="1600" dirty="0">
              <a:latin typeface="楷体" panose="02010609060101010101" pitchFamily="49" charset="-122"/>
              <a:ea typeface="楷体" panose="02010609060101010101" pitchFamily="49" charset="-122"/>
            </a:endParaRPr>
          </a:p>
        </p:txBody>
      </p:sp>
      <p:sp>
        <p:nvSpPr>
          <p:cNvPr id="15" name="文本框 14"/>
          <p:cNvSpPr txBox="1"/>
          <p:nvPr/>
        </p:nvSpPr>
        <p:spPr>
          <a:xfrm>
            <a:off x="4719772" y="5298736"/>
            <a:ext cx="800219" cy="338554"/>
          </a:xfrm>
          <a:prstGeom prst="rect">
            <a:avLst/>
          </a:prstGeom>
          <a:noFill/>
        </p:spPr>
        <p:txBody>
          <a:bodyPr wrap="none" rtlCol="0">
            <a:spAutoFit/>
          </a:bodyPr>
          <a:lstStyle/>
          <a:p>
            <a:r>
              <a:rPr kumimoji="1" lang="zh-CN" altLang="en-US" sz="1600" dirty="0" smtClean="0">
                <a:latin typeface="楷体" panose="02010609060101010101" pitchFamily="49" charset="-122"/>
                <a:ea typeface="楷体" panose="02010609060101010101" pitchFamily="49" charset="-122"/>
              </a:rPr>
              <a:t>查全率</a:t>
            </a:r>
            <a:endParaRPr kumimoji="1" lang="zh-CN" altLang="en-US" sz="1600" dirty="0">
              <a:latin typeface="楷体" panose="02010609060101010101" pitchFamily="49" charset="-122"/>
              <a:ea typeface="楷体" panose="02010609060101010101" pitchFamily="49" charset="-122"/>
            </a:endParaRPr>
          </a:p>
        </p:txBody>
      </p:sp>
      <p:pic>
        <p:nvPicPr>
          <p:cNvPr id="16" name="图片 15"/>
          <p:cNvPicPr>
            <a:picLocks noChangeAspect="1"/>
          </p:cNvPicPr>
          <p:nvPr/>
        </p:nvPicPr>
        <p:blipFill>
          <a:blip r:embed="rId3"/>
          <a:stretch>
            <a:fillRect/>
          </a:stretch>
        </p:blipFill>
        <p:spPr>
          <a:xfrm>
            <a:off x="2189281" y="5232477"/>
            <a:ext cx="1498600" cy="558800"/>
          </a:xfrm>
          <a:prstGeom prst="rect">
            <a:avLst/>
          </a:prstGeom>
        </p:spPr>
      </p:pic>
      <p:pic>
        <p:nvPicPr>
          <p:cNvPr id="17" name="图片 16"/>
          <p:cNvPicPr>
            <a:picLocks noChangeAspect="1"/>
          </p:cNvPicPr>
          <p:nvPr/>
        </p:nvPicPr>
        <p:blipFill>
          <a:blip r:embed="rId4"/>
          <a:stretch>
            <a:fillRect/>
          </a:stretch>
        </p:blipFill>
        <p:spPr>
          <a:xfrm>
            <a:off x="5519991" y="5130877"/>
            <a:ext cx="1460500" cy="660400"/>
          </a:xfrm>
          <a:prstGeom prst="rect">
            <a:avLst/>
          </a:prstGeom>
        </p:spPr>
      </p:pic>
    </p:spTree>
    <p:extLst>
      <p:ext uri="{BB962C8B-B14F-4D97-AF65-F5344CB8AC3E}">
        <p14:creationId xmlns:p14="http://schemas.microsoft.com/office/powerpoint/2010/main" val="193667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2"/>
          <a:stretch>
            <a:fillRect/>
          </a:stretch>
        </p:blipFill>
        <p:spPr>
          <a:xfrm>
            <a:off x="0" y="-9266"/>
            <a:ext cx="9144000" cy="6858000"/>
          </a:xfrm>
          <a:prstGeom prst="rect">
            <a:avLst/>
          </a:prstGeom>
        </p:spPr>
      </p:pic>
      <p:sp>
        <p:nvSpPr>
          <p:cNvPr id="6" name="矩形 5"/>
          <p:cNvSpPr/>
          <p:nvPr/>
        </p:nvSpPr>
        <p:spPr>
          <a:xfrm>
            <a:off x="6027409" y="933950"/>
            <a:ext cx="2319132" cy="923330"/>
          </a:xfrm>
          <a:prstGeom prst="rect">
            <a:avLst/>
          </a:prstGeom>
          <a:noFill/>
        </p:spPr>
        <p:txBody>
          <a:bodyPr wrap="square" anchor="ctr">
            <a:spAutoFit/>
          </a:bodyPr>
          <a:lstStyle/>
          <a:p>
            <a:pPr algn="ctr"/>
            <a:r>
              <a:rPr lang="zh-CN" altLang="en-US" sz="5400" b="1" dirty="0" smtClean="0">
                <a:solidFill>
                  <a:srgbClr val="7D4178"/>
                </a:solidFill>
                <a:latin typeface="+mj-ea"/>
                <a:ea typeface="+mj-ea"/>
                <a:cs typeface="微软雅黑"/>
              </a:rPr>
              <a:t>目录</a:t>
            </a:r>
            <a:endParaRPr lang="en-US" altLang="zh-CN" sz="5400" b="1" dirty="0">
              <a:solidFill>
                <a:srgbClr val="7D4178"/>
              </a:solidFill>
              <a:latin typeface="+mj-ea"/>
              <a:ea typeface="+mj-ea"/>
              <a:cs typeface="微软雅黑"/>
            </a:endParaRPr>
          </a:p>
        </p:txBody>
      </p:sp>
      <p:grpSp>
        <p:nvGrpSpPr>
          <p:cNvPr id="8" name="组合 7"/>
          <p:cNvGrpSpPr/>
          <p:nvPr/>
        </p:nvGrpSpPr>
        <p:grpSpPr>
          <a:xfrm>
            <a:off x="5228795" y="825603"/>
            <a:ext cx="4093508" cy="4207096"/>
            <a:chOff x="5431535" y="947360"/>
            <a:chExt cx="5009712" cy="5016313"/>
          </a:xfrm>
        </p:grpSpPr>
        <p:cxnSp>
          <p:nvCxnSpPr>
            <p:cNvPr id="9" name="直接箭头连接符 8"/>
            <p:cNvCxnSpPr/>
            <p:nvPr/>
          </p:nvCxnSpPr>
          <p:spPr>
            <a:xfrm>
              <a:off x="5600700" y="1123126"/>
              <a:ext cx="4840547" cy="48405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正五边形 9"/>
            <p:cNvSpPr/>
            <p:nvPr/>
          </p:nvSpPr>
          <p:spPr>
            <a:xfrm rot="1800000">
              <a:off x="5431535" y="947360"/>
              <a:ext cx="338330" cy="322219"/>
            </a:xfrm>
            <a:prstGeom prst="pentagon">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grpSp>
      <p:grpSp>
        <p:nvGrpSpPr>
          <p:cNvPr id="11" name="组合 10"/>
          <p:cNvGrpSpPr/>
          <p:nvPr/>
        </p:nvGrpSpPr>
        <p:grpSpPr>
          <a:xfrm>
            <a:off x="1466066" y="1251414"/>
            <a:ext cx="3105934" cy="923330"/>
            <a:chOff x="2075666" y="885342"/>
            <a:chExt cx="3105934" cy="923330"/>
          </a:xfrm>
        </p:grpSpPr>
        <p:grpSp>
          <p:nvGrpSpPr>
            <p:cNvPr id="12" name="组合 11"/>
            <p:cNvGrpSpPr/>
            <p:nvPr/>
          </p:nvGrpSpPr>
          <p:grpSpPr>
            <a:xfrm>
              <a:off x="3262528" y="942647"/>
              <a:ext cx="1919072" cy="808721"/>
              <a:chOff x="6361328" y="979433"/>
              <a:chExt cx="1919072" cy="808721"/>
            </a:xfrm>
          </p:grpSpPr>
          <p:sp>
            <p:nvSpPr>
              <p:cNvPr id="15" name="矩形 14"/>
              <p:cNvSpPr/>
              <p:nvPr/>
            </p:nvSpPr>
            <p:spPr>
              <a:xfrm>
                <a:off x="6361328" y="979433"/>
                <a:ext cx="1919072" cy="584775"/>
              </a:xfrm>
              <a:prstGeom prst="rect">
                <a:avLst/>
              </a:prstGeom>
            </p:spPr>
            <p:txBody>
              <a:bodyPr wrap="square" anchor="ctr">
                <a:spAutoFit/>
              </a:bodyPr>
              <a:lstStyle/>
              <a:p>
                <a:r>
                  <a:rPr lang="zh-CN" altLang="en-US" sz="3200" b="1" dirty="0">
                    <a:latin typeface="+mj-ea"/>
                    <a:ea typeface="+mj-ea"/>
                    <a:cs typeface="微软雅黑"/>
                  </a:rPr>
                  <a:t>作品</a:t>
                </a:r>
                <a:r>
                  <a:rPr lang="zh-CN" altLang="en-US" sz="3200" b="1" dirty="0" smtClean="0">
                    <a:latin typeface="+mj-ea"/>
                    <a:ea typeface="+mj-ea"/>
                    <a:cs typeface="微软雅黑"/>
                  </a:rPr>
                  <a:t>概述</a:t>
                </a:r>
                <a:endParaRPr lang="en-US" altLang="zh-CN" sz="3200" b="1" dirty="0">
                  <a:latin typeface="+mj-ea"/>
                  <a:ea typeface="+mj-ea"/>
                  <a:cs typeface="微软雅黑"/>
                </a:endParaRPr>
              </a:p>
            </p:txBody>
          </p:sp>
          <p:sp>
            <p:nvSpPr>
              <p:cNvPr id="16" name="矩形 15"/>
              <p:cNvSpPr/>
              <p:nvPr/>
            </p:nvSpPr>
            <p:spPr>
              <a:xfrm>
                <a:off x="6361328" y="1511155"/>
                <a:ext cx="1430135" cy="276999"/>
              </a:xfrm>
              <a:prstGeom prst="rect">
                <a:avLst/>
              </a:prstGeom>
            </p:spPr>
            <p:txBody>
              <a:bodyPr wrap="none">
                <a:spAutoFit/>
              </a:bodyPr>
              <a:lstStyle/>
              <a:p>
                <a:pPr lvl="0"/>
                <a:r>
                  <a:rPr lang="en-US" altLang="zh-CN" sz="1200" dirty="0">
                    <a:solidFill>
                      <a:prstClr val="black"/>
                    </a:solidFill>
                    <a:latin typeface="微软雅黑" panose="020B0503020204020204" pitchFamily="34" charset="-122"/>
                    <a:ea typeface="微软雅黑" panose="020B0503020204020204" pitchFamily="34" charset="-122"/>
                  </a:rPr>
                  <a:t> INTRODUCTION</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grpSp>
        <p:sp>
          <p:nvSpPr>
            <p:cNvPr id="13" name="矩形 12"/>
            <p:cNvSpPr/>
            <p:nvPr/>
          </p:nvSpPr>
          <p:spPr>
            <a:xfrm>
              <a:off x="2075666" y="885342"/>
              <a:ext cx="1370449" cy="923330"/>
            </a:xfrm>
            <a:prstGeom prst="rect">
              <a:avLst/>
            </a:prstGeom>
          </p:spPr>
          <p:txBody>
            <a:bodyPr wrap="square" anchor="ctr">
              <a:spAutoFit/>
            </a:bodyPr>
            <a:lstStyle/>
            <a:p>
              <a:pPr algn="ctr"/>
              <a:r>
                <a:rPr lang="en-US" altLang="zh-CN" sz="5400" dirty="0" smtClean="0">
                  <a:latin typeface="+mj-ea"/>
                  <a:ea typeface="+mj-ea"/>
                  <a:cs typeface="微软雅黑"/>
                </a:rPr>
                <a:t>01</a:t>
              </a:r>
              <a:endParaRPr lang="en-US" altLang="zh-CN" sz="5400" dirty="0">
                <a:latin typeface="+mj-ea"/>
                <a:ea typeface="+mj-ea"/>
                <a:cs typeface="微软雅黑"/>
              </a:endParaRPr>
            </a:p>
          </p:txBody>
        </p:sp>
        <p:cxnSp>
          <p:nvCxnSpPr>
            <p:cNvPr id="14" name="直接连接符 13"/>
            <p:cNvCxnSpPr/>
            <p:nvPr/>
          </p:nvCxnSpPr>
          <p:spPr>
            <a:xfrm>
              <a:off x="3249828" y="1005007"/>
              <a:ext cx="0" cy="684000"/>
            </a:xfrm>
            <a:prstGeom prst="line">
              <a:avLst/>
            </a:prstGeom>
            <a:ln w="12700" cap="rnd">
              <a:solidFill>
                <a:schemeClr val="bg1">
                  <a:alpha val="49000"/>
                </a:schemeClr>
              </a:soli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2687598" y="2383460"/>
            <a:ext cx="3091103" cy="923330"/>
            <a:chOff x="3237128" y="1915999"/>
            <a:chExt cx="3091103" cy="923330"/>
          </a:xfrm>
        </p:grpSpPr>
        <p:grpSp>
          <p:nvGrpSpPr>
            <p:cNvPr id="18" name="组合 17"/>
            <p:cNvGrpSpPr/>
            <p:nvPr/>
          </p:nvGrpSpPr>
          <p:grpSpPr>
            <a:xfrm>
              <a:off x="4409159" y="1986004"/>
              <a:ext cx="1919072" cy="783321"/>
              <a:chOff x="6361328" y="2039009"/>
              <a:chExt cx="1919072" cy="783321"/>
            </a:xfrm>
          </p:grpSpPr>
          <p:sp>
            <p:nvSpPr>
              <p:cNvPr id="21" name="矩形 20"/>
              <p:cNvSpPr/>
              <p:nvPr/>
            </p:nvSpPr>
            <p:spPr>
              <a:xfrm>
                <a:off x="6361328" y="2039009"/>
                <a:ext cx="1919072" cy="584775"/>
              </a:xfrm>
              <a:prstGeom prst="rect">
                <a:avLst/>
              </a:prstGeom>
            </p:spPr>
            <p:txBody>
              <a:bodyPr wrap="square" anchor="ctr">
                <a:spAutoFit/>
              </a:bodyPr>
              <a:lstStyle/>
              <a:p>
                <a:r>
                  <a:rPr lang="zh-CN" altLang="en-US" sz="3200" b="1" dirty="0" smtClean="0">
                    <a:latin typeface="+mj-ea"/>
                    <a:ea typeface="+mj-ea"/>
                    <a:cs typeface="微软雅黑"/>
                  </a:rPr>
                  <a:t>方案设计</a:t>
                </a:r>
                <a:endParaRPr lang="en-US" altLang="zh-CN" sz="3200" b="1" dirty="0">
                  <a:latin typeface="+mj-ea"/>
                  <a:ea typeface="+mj-ea"/>
                  <a:cs typeface="微软雅黑"/>
                </a:endParaRPr>
              </a:p>
            </p:txBody>
          </p:sp>
          <p:sp>
            <p:nvSpPr>
              <p:cNvPr id="22" name="矩形 21"/>
              <p:cNvSpPr/>
              <p:nvPr/>
            </p:nvSpPr>
            <p:spPr>
              <a:xfrm>
                <a:off x="6361328" y="2545331"/>
                <a:ext cx="1612044" cy="276999"/>
              </a:xfrm>
              <a:prstGeom prst="rect">
                <a:avLst/>
              </a:prstGeom>
            </p:spPr>
            <p:txBody>
              <a:bodyPr wrap="none">
                <a:spAutoFit/>
              </a:bodyPr>
              <a:lstStyle/>
              <a:p>
                <a:pPr lvl="0"/>
                <a:r>
                  <a:rPr lang="en-US" altLang="zh-CN" sz="1200" dirty="0">
                    <a:solidFill>
                      <a:prstClr val="black"/>
                    </a:solidFill>
                    <a:latin typeface="微软雅黑" panose="020B0503020204020204" pitchFamily="34" charset="-122"/>
                    <a:ea typeface="微软雅黑" panose="020B0503020204020204" pitchFamily="34" charset="-122"/>
                  </a:rPr>
                  <a:t> </a:t>
                </a:r>
                <a:r>
                  <a:rPr lang="en-US" altLang="zh-CN" sz="1200" dirty="0" smtClean="0">
                    <a:solidFill>
                      <a:prstClr val="black"/>
                    </a:solidFill>
                    <a:latin typeface="微软雅黑" panose="020B0503020204020204" pitchFamily="34" charset="-122"/>
                    <a:ea typeface="微软雅黑" panose="020B0503020204020204" pitchFamily="34" charset="-122"/>
                  </a:rPr>
                  <a:t>PROJECT</a:t>
                </a:r>
                <a:r>
                  <a:rPr lang="zh-CN" altLang="en-US" sz="1200" dirty="0" smtClean="0">
                    <a:solidFill>
                      <a:prstClr val="black"/>
                    </a:solidFill>
                    <a:latin typeface="微软雅黑" panose="020B0503020204020204" pitchFamily="34" charset="-122"/>
                    <a:ea typeface="微软雅黑" panose="020B0503020204020204" pitchFamily="34" charset="-122"/>
                  </a:rPr>
                  <a:t>　</a:t>
                </a:r>
                <a:r>
                  <a:rPr lang="en-US" altLang="zh-CN" sz="1200" dirty="0" smtClean="0">
                    <a:solidFill>
                      <a:prstClr val="black"/>
                    </a:solidFill>
                    <a:latin typeface="微软雅黑" panose="020B0503020204020204" pitchFamily="34" charset="-122"/>
                    <a:ea typeface="微软雅黑" panose="020B0503020204020204" pitchFamily="34" charset="-122"/>
                  </a:rPr>
                  <a:t>DESIGN</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3237128" y="1915999"/>
              <a:ext cx="1370449" cy="923330"/>
            </a:xfrm>
            <a:prstGeom prst="rect">
              <a:avLst/>
            </a:prstGeom>
          </p:spPr>
          <p:txBody>
            <a:bodyPr wrap="square" anchor="ctr">
              <a:spAutoFit/>
            </a:bodyPr>
            <a:lstStyle/>
            <a:p>
              <a:pPr algn="ctr"/>
              <a:r>
                <a:rPr lang="en-US" altLang="zh-CN" sz="5400" dirty="0" smtClean="0">
                  <a:latin typeface="+mj-ea"/>
                  <a:ea typeface="+mj-ea"/>
                  <a:cs typeface="微软雅黑"/>
                </a:rPr>
                <a:t>02</a:t>
              </a:r>
              <a:endParaRPr lang="en-US" altLang="zh-CN" sz="5400" dirty="0">
                <a:latin typeface="+mj-ea"/>
                <a:ea typeface="+mj-ea"/>
                <a:cs typeface="微软雅黑"/>
              </a:endParaRPr>
            </a:p>
          </p:txBody>
        </p:sp>
        <p:cxnSp>
          <p:nvCxnSpPr>
            <p:cNvPr id="20" name="直接连接符 19"/>
            <p:cNvCxnSpPr/>
            <p:nvPr/>
          </p:nvCxnSpPr>
          <p:spPr>
            <a:xfrm>
              <a:off x="4407787" y="2035664"/>
              <a:ext cx="0" cy="684000"/>
            </a:xfrm>
            <a:prstGeom prst="line">
              <a:avLst/>
            </a:prstGeom>
            <a:ln w="12700" cap="rnd">
              <a:solidFill>
                <a:schemeClr val="bg1">
                  <a:alpha val="49000"/>
                </a:schemeClr>
              </a:soli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3975927" y="3570720"/>
            <a:ext cx="3145438" cy="923330"/>
            <a:chOff x="4374334" y="3136398"/>
            <a:chExt cx="3145438" cy="923330"/>
          </a:xfrm>
        </p:grpSpPr>
        <p:grpSp>
          <p:nvGrpSpPr>
            <p:cNvPr id="24" name="组合 23"/>
            <p:cNvGrpSpPr/>
            <p:nvPr/>
          </p:nvGrpSpPr>
          <p:grpSpPr>
            <a:xfrm>
              <a:off x="5600700" y="3202200"/>
              <a:ext cx="1919072" cy="791727"/>
              <a:chOff x="6361328" y="3098585"/>
              <a:chExt cx="1919072" cy="791727"/>
            </a:xfrm>
          </p:grpSpPr>
          <p:sp>
            <p:nvSpPr>
              <p:cNvPr id="27" name="矩形 26"/>
              <p:cNvSpPr/>
              <p:nvPr/>
            </p:nvSpPr>
            <p:spPr>
              <a:xfrm>
                <a:off x="6361328" y="3098585"/>
                <a:ext cx="1919072" cy="584775"/>
              </a:xfrm>
              <a:prstGeom prst="rect">
                <a:avLst/>
              </a:prstGeom>
            </p:spPr>
            <p:txBody>
              <a:bodyPr wrap="square" anchor="ctr">
                <a:spAutoFit/>
              </a:bodyPr>
              <a:lstStyle/>
              <a:p>
                <a:r>
                  <a:rPr lang="zh-CN" altLang="en-US" sz="3200" b="1" dirty="0" smtClean="0">
                    <a:latin typeface="+mj-ea"/>
                    <a:ea typeface="+mj-ea"/>
                    <a:cs typeface="微软雅黑"/>
                  </a:rPr>
                  <a:t>模型设计</a:t>
                </a:r>
                <a:endParaRPr lang="en-US" altLang="zh-CN" sz="3200" b="1" dirty="0">
                  <a:latin typeface="+mj-ea"/>
                  <a:ea typeface="+mj-ea"/>
                  <a:cs typeface="微软雅黑"/>
                </a:endParaRPr>
              </a:p>
            </p:txBody>
          </p:sp>
          <p:sp>
            <p:nvSpPr>
              <p:cNvPr id="28" name="矩形 27"/>
              <p:cNvSpPr/>
              <p:nvPr/>
            </p:nvSpPr>
            <p:spPr>
              <a:xfrm>
                <a:off x="6361328" y="3613313"/>
                <a:ext cx="1522596" cy="276999"/>
              </a:xfrm>
              <a:prstGeom prst="rect">
                <a:avLst/>
              </a:prstGeom>
            </p:spPr>
            <p:txBody>
              <a:bodyPr wrap="none">
                <a:spAutoFit/>
              </a:bodyPr>
              <a:lstStyle/>
              <a:p>
                <a:pPr lvl="0"/>
                <a:r>
                  <a:rPr lang="en-US" altLang="zh-CN" sz="1200" dirty="0" smtClean="0">
                    <a:solidFill>
                      <a:prstClr val="black"/>
                    </a:solidFill>
                    <a:latin typeface="微软雅黑" panose="020B0503020204020204" pitchFamily="34" charset="-122"/>
                    <a:ea typeface="微软雅黑" panose="020B0503020204020204" pitchFamily="34" charset="-122"/>
                  </a:rPr>
                  <a:t>MODEL CONTENT</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grpSp>
        <p:sp>
          <p:nvSpPr>
            <p:cNvPr id="25" name="矩形 24"/>
            <p:cNvSpPr/>
            <p:nvPr/>
          </p:nvSpPr>
          <p:spPr>
            <a:xfrm>
              <a:off x="4374334" y="3136398"/>
              <a:ext cx="1370449" cy="923330"/>
            </a:xfrm>
            <a:prstGeom prst="rect">
              <a:avLst/>
            </a:prstGeom>
          </p:spPr>
          <p:txBody>
            <a:bodyPr wrap="square" anchor="ctr">
              <a:spAutoFit/>
            </a:bodyPr>
            <a:lstStyle/>
            <a:p>
              <a:pPr algn="ctr"/>
              <a:r>
                <a:rPr lang="en-US" altLang="zh-CN" sz="5400" dirty="0" smtClean="0">
                  <a:latin typeface="+mj-ea"/>
                  <a:ea typeface="+mj-ea"/>
                  <a:cs typeface="微软雅黑"/>
                </a:rPr>
                <a:t>03</a:t>
              </a:r>
              <a:endParaRPr lang="en-US" altLang="zh-CN" sz="5400" dirty="0">
                <a:latin typeface="+mj-ea"/>
                <a:ea typeface="+mj-ea"/>
                <a:cs typeface="微软雅黑"/>
              </a:endParaRPr>
            </a:p>
          </p:txBody>
        </p:sp>
        <p:cxnSp>
          <p:nvCxnSpPr>
            <p:cNvPr id="26" name="直接连接符 25"/>
            <p:cNvCxnSpPr/>
            <p:nvPr/>
          </p:nvCxnSpPr>
          <p:spPr>
            <a:xfrm>
              <a:off x="5562600" y="3256063"/>
              <a:ext cx="0" cy="684000"/>
            </a:xfrm>
            <a:prstGeom prst="line">
              <a:avLst/>
            </a:prstGeom>
            <a:ln w="12700" cap="rnd">
              <a:solidFill>
                <a:schemeClr val="bg1">
                  <a:alpha val="49000"/>
                </a:schemeClr>
              </a:solidFill>
              <a:round/>
              <a:tailEnd type="none" w="sm" len="sm"/>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5106905" y="4693828"/>
            <a:ext cx="3224384" cy="923330"/>
            <a:chOff x="5056016" y="4253472"/>
            <a:chExt cx="3224384" cy="923330"/>
          </a:xfrm>
        </p:grpSpPr>
        <p:grpSp>
          <p:nvGrpSpPr>
            <p:cNvPr id="30" name="组合 29"/>
            <p:cNvGrpSpPr/>
            <p:nvPr/>
          </p:nvGrpSpPr>
          <p:grpSpPr>
            <a:xfrm>
              <a:off x="6361328" y="4336177"/>
              <a:ext cx="1919072" cy="757921"/>
              <a:chOff x="6361328" y="4158161"/>
              <a:chExt cx="1919072" cy="757921"/>
            </a:xfrm>
          </p:grpSpPr>
          <p:sp>
            <p:nvSpPr>
              <p:cNvPr id="33" name="矩形 32"/>
              <p:cNvSpPr/>
              <p:nvPr/>
            </p:nvSpPr>
            <p:spPr>
              <a:xfrm>
                <a:off x="6361328" y="4158161"/>
                <a:ext cx="1919072" cy="584775"/>
              </a:xfrm>
              <a:prstGeom prst="rect">
                <a:avLst/>
              </a:prstGeom>
            </p:spPr>
            <p:txBody>
              <a:bodyPr wrap="square" anchor="ctr">
                <a:spAutoFit/>
              </a:bodyPr>
              <a:lstStyle/>
              <a:p>
                <a:r>
                  <a:rPr lang="zh-CN" altLang="en-US" sz="3200" b="1" dirty="0" smtClean="0">
                    <a:latin typeface="+mj-ea"/>
                    <a:ea typeface="+mj-ea"/>
                    <a:cs typeface="微软雅黑"/>
                  </a:rPr>
                  <a:t>性能分析</a:t>
                </a:r>
                <a:endParaRPr lang="zh-CN" altLang="en-US" sz="3200" b="1" dirty="0" smtClean="0">
                  <a:latin typeface="+mj-ea"/>
                  <a:ea typeface="+mj-ea"/>
                  <a:cs typeface="微软雅黑"/>
                </a:endParaRPr>
              </a:p>
            </p:txBody>
          </p:sp>
          <p:sp>
            <p:nvSpPr>
              <p:cNvPr id="34" name="矩形 33"/>
              <p:cNvSpPr/>
              <p:nvPr/>
            </p:nvSpPr>
            <p:spPr>
              <a:xfrm>
                <a:off x="6361328" y="4639083"/>
                <a:ext cx="952697" cy="276999"/>
              </a:xfrm>
              <a:prstGeom prst="rect">
                <a:avLst/>
              </a:prstGeom>
            </p:spPr>
            <p:txBody>
              <a:bodyPr wrap="none">
                <a:spAutoFit/>
              </a:bodyPr>
              <a:lstStyle/>
              <a:p>
                <a:pPr lvl="0"/>
                <a:r>
                  <a:rPr lang="en-US" altLang="zh-CN" sz="1200" dirty="0">
                    <a:solidFill>
                      <a:prstClr val="black"/>
                    </a:solidFill>
                    <a:latin typeface="微软雅黑" panose="020B0503020204020204" pitchFamily="34" charset="-122"/>
                    <a:ea typeface="微软雅黑" panose="020B0503020204020204" pitchFamily="34" charset="-122"/>
                  </a:rPr>
                  <a:t> </a:t>
                </a:r>
                <a:r>
                  <a:rPr lang="en-US" altLang="zh-CN" sz="1200" dirty="0" smtClean="0">
                    <a:solidFill>
                      <a:prstClr val="black"/>
                    </a:solidFill>
                    <a:latin typeface="微软雅黑" panose="020B0503020204020204" pitchFamily="34" charset="-122"/>
                    <a:ea typeface="微软雅黑" panose="020B0503020204020204" pitchFamily="34" charset="-122"/>
                  </a:rPr>
                  <a:t>ANALYSIS</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grpSp>
        <p:sp>
          <p:nvSpPr>
            <p:cNvPr id="31" name="矩形 30"/>
            <p:cNvSpPr/>
            <p:nvPr/>
          </p:nvSpPr>
          <p:spPr>
            <a:xfrm>
              <a:off x="5056016" y="4253472"/>
              <a:ext cx="1370449" cy="923330"/>
            </a:xfrm>
            <a:prstGeom prst="rect">
              <a:avLst/>
            </a:prstGeom>
          </p:spPr>
          <p:txBody>
            <a:bodyPr wrap="square" anchor="ctr">
              <a:spAutoFit/>
            </a:bodyPr>
            <a:lstStyle/>
            <a:p>
              <a:pPr algn="ctr"/>
              <a:r>
                <a:rPr lang="en-US" altLang="zh-CN" sz="5400" dirty="0" smtClean="0">
                  <a:latin typeface="+mj-ea"/>
                  <a:ea typeface="+mj-ea"/>
                  <a:cs typeface="微软雅黑"/>
                </a:rPr>
                <a:t>04</a:t>
              </a:r>
              <a:endParaRPr lang="en-US" altLang="zh-CN" sz="5400" dirty="0">
                <a:latin typeface="+mj-ea"/>
                <a:ea typeface="+mj-ea"/>
                <a:cs typeface="微软雅黑"/>
              </a:endParaRPr>
            </a:p>
          </p:txBody>
        </p:sp>
        <p:cxnSp>
          <p:nvCxnSpPr>
            <p:cNvPr id="32" name="直接连接符 31"/>
            <p:cNvCxnSpPr/>
            <p:nvPr/>
          </p:nvCxnSpPr>
          <p:spPr>
            <a:xfrm>
              <a:off x="6305675" y="4373137"/>
              <a:ext cx="0" cy="684000"/>
            </a:xfrm>
            <a:prstGeom prst="line">
              <a:avLst/>
            </a:prstGeom>
            <a:ln w="12700" cap="rnd">
              <a:solidFill>
                <a:schemeClr val="bg1">
                  <a:alpha val="49000"/>
                </a:schemeClr>
              </a:solidFill>
              <a:round/>
              <a:tailEnd type="none" w="sm" len="sm"/>
            </a:ln>
          </p:spPr>
          <p:style>
            <a:lnRef idx="1">
              <a:schemeClr val="accent1"/>
            </a:lnRef>
            <a:fillRef idx="0">
              <a:schemeClr val="accent1"/>
            </a:fillRef>
            <a:effectRef idx="0">
              <a:schemeClr val="accent1"/>
            </a:effectRef>
            <a:fontRef idx="minor">
              <a:schemeClr val="tx1"/>
            </a:fontRef>
          </p:style>
        </p:cxnSp>
      </p:grpSp>
      <p:cxnSp>
        <p:nvCxnSpPr>
          <p:cNvPr id="41" name="直接箭头连接符 40"/>
          <p:cNvCxnSpPr/>
          <p:nvPr/>
        </p:nvCxnSpPr>
        <p:spPr>
          <a:xfrm>
            <a:off x="0" y="1193513"/>
            <a:ext cx="4840547" cy="4840547"/>
          </a:xfrm>
          <a:prstGeom prst="straightConnector1">
            <a:avLst/>
          </a:prstGeom>
          <a:ln w="12700" cap="rnd">
            <a:solidFill>
              <a:srgbClr val="536275">
                <a:alpha val="50000"/>
              </a:srgbClr>
            </a:solidFill>
            <a:round/>
            <a:tailEnd type="triangle"/>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698884" y="5402216"/>
            <a:ext cx="644997" cy="476209"/>
            <a:chOff x="865188" y="-431800"/>
            <a:chExt cx="10458451" cy="7721600"/>
          </a:xfrm>
          <a:solidFill>
            <a:schemeClr val="tx2">
              <a:lumMod val="50000"/>
            </a:schemeClr>
          </a:solidFill>
        </p:grpSpPr>
        <p:sp>
          <p:nvSpPr>
            <p:cNvPr id="43" name="Freeform 26"/>
            <p:cNvSpPr>
              <a:spLocks noEditPoints="1"/>
            </p:cNvSpPr>
            <p:nvPr/>
          </p:nvSpPr>
          <p:spPr bwMode="auto">
            <a:xfrm>
              <a:off x="3613151" y="-431800"/>
              <a:ext cx="7710488" cy="1123950"/>
            </a:xfrm>
            <a:custGeom>
              <a:avLst/>
              <a:gdLst>
                <a:gd name="T0" fmla="*/ 2054 w 2054"/>
                <a:gd name="T1" fmla="*/ 260 h 299"/>
                <a:gd name="T2" fmla="*/ 2015 w 2054"/>
                <a:gd name="T3" fmla="*/ 299 h 299"/>
                <a:gd name="T4" fmla="*/ 39 w 2054"/>
                <a:gd name="T5" fmla="*/ 299 h 299"/>
                <a:gd name="T6" fmla="*/ 0 w 2054"/>
                <a:gd name="T7" fmla="*/ 260 h 299"/>
                <a:gd name="T8" fmla="*/ 0 w 2054"/>
                <a:gd name="T9" fmla="*/ 39 h 299"/>
                <a:gd name="T10" fmla="*/ 39 w 2054"/>
                <a:gd name="T11" fmla="*/ 0 h 299"/>
                <a:gd name="T12" fmla="*/ 2015 w 2054"/>
                <a:gd name="T13" fmla="*/ 0 h 299"/>
                <a:gd name="T14" fmla="*/ 2054 w 2054"/>
                <a:gd name="T15" fmla="*/ 39 h 299"/>
                <a:gd name="T16" fmla="*/ 2054 w 2054"/>
                <a:gd name="T17" fmla="*/ 260 h 299"/>
                <a:gd name="T18" fmla="*/ 2054 w 2054"/>
                <a:gd name="T19" fmla="*/ 260 h 299"/>
                <a:gd name="T20" fmla="*/ 2054 w 2054"/>
                <a:gd name="T21" fmla="*/ 26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4" h="299">
                  <a:moveTo>
                    <a:pt x="2054" y="260"/>
                  </a:moveTo>
                  <a:cubicBezTo>
                    <a:pt x="2054" y="281"/>
                    <a:pt x="2036" y="299"/>
                    <a:pt x="2015" y="299"/>
                  </a:cubicBezTo>
                  <a:cubicBezTo>
                    <a:pt x="39" y="299"/>
                    <a:pt x="39" y="299"/>
                    <a:pt x="39" y="299"/>
                  </a:cubicBezTo>
                  <a:cubicBezTo>
                    <a:pt x="17" y="299"/>
                    <a:pt x="0" y="281"/>
                    <a:pt x="0" y="260"/>
                  </a:cubicBezTo>
                  <a:cubicBezTo>
                    <a:pt x="0" y="39"/>
                    <a:pt x="0" y="39"/>
                    <a:pt x="0" y="39"/>
                  </a:cubicBezTo>
                  <a:cubicBezTo>
                    <a:pt x="0" y="18"/>
                    <a:pt x="17" y="0"/>
                    <a:pt x="39" y="0"/>
                  </a:cubicBezTo>
                  <a:cubicBezTo>
                    <a:pt x="2015" y="0"/>
                    <a:pt x="2015" y="0"/>
                    <a:pt x="2015" y="0"/>
                  </a:cubicBezTo>
                  <a:cubicBezTo>
                    <a:pt x="2036" y="0"/>
                    <a:pt x="2054" y="18"/>
                    <a:pt x="2054" y="39"/>
                  </a:cubicBezTo>
                  <a:cubicBezTo>
                    <a:pt x="2054" y="260"/>
                    <a:pt x="2054" y="260"/>
                    <a:pt x="2054" y="260"/>
                  </a:cubicBezTo>
                  <a:close/>
                  <a:moveTo>
                    <a:pt x="2054" y="260"/>
                  </a:moveTo>
                  <a:cubicBezTo>
                    <a:pt x="2054" y="260"/>
                    <a:pt x="2054" y="260"/>
                    <a:pt x="2054" y="2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7"/>
            <p:cNvSpPr>
              <a:spLocks noEditPoints="1"/>
            </p:cNvSpPr>
            <p:nvPr/>
          </p:nvSpPr>
          <p:spPr bwMode="auto">
            <a:xfrm>
              <a:off x="3613151" y="2873375"/>
              <a:ext cx="7710488" cy="1122363"/>
            </a:xfrm>
            <a:custGeom>
              <a:avLst/>
              <a:gdLst>
                <a:gd name="T0" fmla="*/ 2054 w 2054"/>
                <a:gd name="T1" fmla="*/ 260 h 299"/>
                <a:gd name="T2" fmla="*/ 2015 w 2054"/>
                <a:gd name="T3" fmla="*/ 299 h 299"/>
                <a:gd name="T4" fmla="*/ 39 w 2054"/>
                <a:gd name="T5" fmla="*/ 299 h 299"/>
                <a:gd name="T6" fmla="*/ 0 w 2054"/>
                <a:gd name="T7" fmla="*/ 260 h 299"/>
                <a:gd name="T8" fmla="*/ 0 w 2054"/>
                <a:gd name="T9" fmla="*/ 39 h 299"/>
                <a:gd name="T10" fmla="*/ 39 w 2054"/>
                <a:gd name="T11" fmla="*/ 0 h 299"/>
                <a:gd name="T12" fmla="*/ 2015 w 2054"/>
                <a:gd name="T13" fmla="*/ 0 h 299"/>
                <a:gd name="T14" fmla="*/ 2054 w 2054"/>
                <a:gd name="T15" fmla="*/ 39 h 299"/>
                <a:gd name="T16" fmla="*/ 2054 w 2054"/>
                <a:gd name="T17" fmla="*/ 260 h 299"/>
                <a:gd name="T18" fmla="*/ 2054 w 2054"/>
                <a:gd name="T19" fmla="*/ 260 h 299"/>
                <a:gd name="T20" fmla="*/ 2054 w 2054"/>
                <a:gd name="T21" fmla="*/ 26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4" h="299">
                  <a:moveTo>
                    <a:pt x="2054" y="260"/>
                  </a:moveTo>
                  <a:cubicBezTo>
                    <a:pt x="2054" y="281"/>
                    <a:pt x="2036" y="299"/>
                    <a:pt x="2015" y="299"/>
                  </a:cubicBezTo>
                  <a:cubicBezTo>
                    <a:pt x="39" y="299"/>
                    <a:pt x="39" y="299"/>
                    <a:pt x="39" y="299"/>
                  </a:cubicBezTo>
                  <a:cubicBezTo>
                    <a:pt x="17" y="299"/>
                    <a:pt x="0" y="281"/>
                    <a:pt x="0" y="260"/>
                  </a:cubicBezTo>
                  <a:cubicBezTo>
                    <a:pt x="0" y="39"/>
                    <a:pt x="0" y="39"/>
                    <a:pt x="0" y="39"/>
                  </a:cubicBezTo>
                  <a:cubicBezTo>
                    <a:pt x="0" y="17"/>
                    <a:pt x="17" y="0"/>
                    <a:pt x="39" y="0"/>
                  </a:cubicBezTo>
                  <a:cubicBezTo>
                    <a:pt x="2015" y="0"/>
                    <a:pt x="2015" y="0"/>
                    <a:pt x="2015" y="0"/>
                  </a:cubicBezTo>
                  <a:cubicBezTo>
                    <a:pt x="2036" y="0"/>
                    <a:pt x="2054" y="17"/>
                    <a:pt x="2054" y="39"/>
                  </a:cubicBezTo>
                  <a:cubicBezTo>
                    <a:pt x="2054" y="260"/>
                    <a:pt x="2054" y="260"/>
                    <a:pt x="2054" y="260"/>
                  </a:cubicBezTo>
                  <a:close/>
                  <a:moveTo>
                    <a:pt x="2054" y="260"/>
                  </a:moveTo>
                  <a:cubicBezTo>
                    <a:pt x="2054" y="260"/>
                    <a:pt x="2054" y="260"/>
                    <a:pt x="2054" y="2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8"/>
            <p:cNvSpPr>
              <a:spLocks noEditPoints="1"/>
            </p:cNvSpPr>
            <p:nvPr/>
          </p:nvSpPr>
          <p:spPr bwMode="auto">
            <a:xfrm>
              <a:off x="3613151" y="6165850"/>
              <a:ext cx="7710488" cy="1123950"/>
            </a:xfrm>
            <a:custGeom>
              <a:avLst/>
              <a:gdLst>
                <a:gd name="T0" fmla="*/ 2054 w 2054"/>
                <a:gd name="T1" fmla="*/ 260 h 299"/>
                <a:gd name="T2" fmla="*/ 2015 w 2054"/>
                <a:gd name="T3" fmla="*/ 299 h 299"/>
                <a:gd name="T4" fmla="*/ 39 w 2054"/>
                <a:gd name="T5" fmla="*/ 299 h 299"/>
                <a:gd name="T6" fmla="*/ 0 w 2054"/>
                <a:gd name="T7" fmla="*/ 260 h 299"/>
                <a:gd name="T8" fmla="*/ 0 w 2054"/>
                <a:gd name="T9" fmla="*/ 40 h 299"/>
                <a:gd name="T10" fmla="*/ 39 w 2054"/>
                <a:gd name="T11" fmla="*/ 0 h 299"/>
                <a:gd name="T12" fmla="*/ 2015 w 2054"/>
                <a:gd name="T13" fmla="*/ 0 h 299"/>
                <a:gd name="T14" fmla="*/ 2054 w 2054"/>
                <a:gd name="T15" fmla="*/ 40 h 299"/>
                <a:gd name="T16" fmla="*/ 2054 w 2054"/>
                <a:gd name="T17" fmla="*/ 260 h 299"/>
                <a:gd name="T18" fmla="*/ 2054 w 2054"/>
                <a:gd name="T19" fmla="*/ 260 h 299"/>
                <a:gd name="T20" fmla="*/ 2054 w 2054"/>
                <a:gd name="T21" fmla="*/ 26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4" h="299">
                  <a:moveTo>
                    <a:pt x="2054" y="260"/>
                  </a:moveTo>
                  <a:cubicBezTo>
                    <a:pt x="2054" y="282"/>
                    <a:pt x="2036" y="299"/>
                    <a:pt x="2015" y="299"/>
                  </a:cubicBezTo>
                  <a:cubicBezTo>
                    <a:pt x="39" y="299"/>
                    <a:pt x="39" y="299"/>
                    <a:pt x="39" y="299"/>
                  </a:cubicBezTo>
                  <a:cubicBezTo>
                    <a:pt x="17" y="299"/>
                    <a:pt x="0" y="282"/>
                    <a:pt x="0" y="260"/>
                  </a:cubicBezTo>
                  <a:cubicBezTo>
                    <a:pt x="0" y="40"/>
                    <a:pt x="0" y="40"/>
                    <a:pt x="0" y="40"/>
                  </a:cubicBezTo>
                  <a:cubicBezTo>
                    <a:pt x="0" y="18"/>
                    <a:pt x="17" y="0"/>
                    <a:pt x="39" y="0"/>
                  </a:cubicBezTo>
                  <a:cubicBezTo>
                    <a:pt x="2015" y="0"/>
                    <a:pt x="2015" y="0"/>
                    <a:pt x="2015" y="0"/>
                  </a:cubicBezTo>
                  <a:cubicBezTo>
                    <a:pt x="2036" y="0"/>
                    <a:pt x="2054" y="18"/>
                    <a:pt x="2054" y="40"/>
                  </a:cubicBezTo>
                  <a:cubicBezTo>
                    <a:pt x="2054" y="260"/>
                    <a:pt x="2054" y="260"/>
                    <a:pt x="2054" y="260"/>
                  </a:cubicBezTo>
                  <a:close/>
                  <a:moveTo>
                    <a:pt x="2054" y="260"/>
                  </a:moveTo>
                  <a:cubicBezTo>
                    <a:pt x="2054" y="260"/>
                    <a:pt x="2054" y="260"/>
                    <a:pt x="2054" y="2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9"/>
            <p:cNvSpPr>
              <a:spLocks noEditPoints="1"/>
            </p:cNvSpPr>
            <p:nvPr/>
          </p:nvSpPr>
          <p:spPr bwMode="auto">
            <a:xfrm>
              <a:off x="865188" y="2881313"/>
              <a:ext cx="1108075" cy="1106488"/>
            </a:xfrm>
            <a:custGeom>
              <a:avLst/>
              <a:gdLst>
                <a:gd name="T0" fmla="*/ 295 w 295"/>
                <a:gd name="T1" fmla="*/ 255 h 295"/>
                <a:gd name="T2" fmla="*/ 255 w 295"/>
                <a:gd name="T3" fmla="*/ 295 h 295"/>
                <a:gd name="T4" fmla="*/ 39 w 295"/>
                <a:gd name="T5" fmla="*/ 295 h 295"/>
                <a:gd name="T6" fmla="*/ 0 w 295"/>
                <a:gd name="T7" fmla="*/ 255 h 295"/>
                <a:gd name="T8" fmla="*/ 0 w 295"/>
                <a:gd name="T9" fmla="*/ 39 h 295"/>
                <a:gd name="T10" fmla="*/ 39 w 295"/>
                <a:gd name="T11" fmla="*/ 0 h 295"/>
                <a:gd name="T12" fmla="*/ 255 w 295"/>
                <a:gd name="T13" fmla="*/ 0 h 295"/>
                <a:gd name="T14" fmla="*/ 295 w 295"/>
                <a:gd name="T15" fmla="*/ 39 h 295"/>
                <a:gd name="T16" fmla="*/ 295 w 295"/>
                <a:gd name="T17" fmla="*/ 255 h 295"/>
                <a:gd name="T18" fmla="*/ 295 w 295"/>
                <a:gd name="T19" fmla="*/ 255 h 295"/>
                <a:gd name="T20" fmla="*/ 295 w 295"/>
                <a:gd name="T21" fmla="*/ 25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295">
                  <a:moveTo>
                    <a:pt x="295" y="255"/>
                  </a:moveTo>
                  <a:cubicBezTo>
                    <a:pt x="295" y="277"/>
                    <a:pt x="277" y="295"/>
                    <a:pt x="255" y="295"/>
                  </a:cubicBezTo>
                  <a:cubicBezTo>
                    <a:pt x="39" y="295"/>
                    <a:pt x="39" y="295"/>
                    <a:pt x="39" y="295"/>
                  </a:cubicBezTo>
                  <a:cubicBezTo>
                    <a:pt x="18" y="295"/>
                    <a:pt x="0" y="277"/>
                    <a:pt x="0" y="255"/>
                  </a:cubicBezTo>
                  <a:cubicBezTo>
                    <a:pt x="0" y="39"/>
                    <a:pt x="0" y="39"/>
                    <a:pt x="0" y="39"/>
                  </a:cubicBezTo>
                  <a:cubicBezTo>
                    <a:pt x="0" y="18"/>
                    <a:pt x="18" y="0"/>
                    <a:pt x="39" y="0"/>
                  </a:cubicBezTo>
                  <a:cubicBezTo>
                    <a:pt x="255" y="0"/>
                    <a:pt x="255" y="0"/>
                    <a:pt x="255" y="0"/>
                  </a:cubicBezTo>
                  <a:cubicBezTo>
                    <a:pt x="277" y="0"/>
                    <a:pt x="295" y="18"/>
                    <a:pt x="295" y="39"/>
                  </a:cubicBezTo>
                  <a:cubicBezTo>
                    <a:pt x="295" y="255"/>
                    <a:pt x="295" y="255"/>
                    <a:pt x="295" y="255"/>
                  </a:cubicBezTo>
                  <a:close/>
                  <a:moveTo>
                    <a:pt x="295" y="255"/>
                  </a:moveTo>
                  <a:cubicBezTo>
                    <a:pt x="295" y="255"/>
                    <a:pt x="295" y="255"/>
                    <a:pt x="295" y="2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0"/>
            <p:cNvSpPr>
              <a:spLocks noEditPoints="1"/>
            </p:cNvSpPr>
            <p:nvPr/>
          </p:nvSpPr>
          <p:spPr bwMode="auto">
            <a:xfrm>
              <a:off x="865188" y="6176963"/>
              <a:ext cx="1108075" cy="1104900"/>
            </a:xfrm>
            <a:custGeom>
              <a:avLst/>
              <a:gdLst>
                <a:gd name="T0" fmla="*/ 295 w 295"/>
                <a:gd name="T1" fmla="*/ 255 h 294"/>
                <a:gd name="T2" fmla="*/ 255 w 295"/>
                <a:gd name="T3" fmla="*/ 294 h 294"/>
                <a:gd name="T4" fmla="*/ 39 w 295"/>
                <a:gd name="T5" fmla="*/ 294 h 294"/>
                <a:gd name="T6" fmla="*/ 0 w 295"/>
                <a:gd name="T7" fmla="*/ 255 h 294"/>
                <a:gd name="T8" fmla="*/ 0 w 295"/>
                <a:gd name="T9" fmla="*/ 39 h 294"/>
                <a:gd name="T10" fmla="*/ 39 w 295"/>
                <a:gd name="T11" fmla="*/ 0 h 294"/>
                <a:gd name="T12" fmla="*/ 255 w 295"/>
                <a:gd name="T13" fmla="*/ 0 h 294"/>
                <a:gd name="T14" fmla="*/ 295 w 295"/>
                <a:gd name="T15" fmla="*/ 39 h 294"/>
                <a:gd name="T16" fmla="*/ 295 w 295"/>
                <a:gd name="T17" fmla="*/ 255 h 294"/>
                <a:gd name="T18" fmla="*/ 295 w 295"/>
                <a:gd name="T19" fmla="*/ 255 h 294"/>
                <a:gd name="T20" fmla="*/ 295 w 295"/>
                <a:gd name="T21" fmla="*/ 25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294">
                  <a:moveTo>
                    <a:pt x="295" y="255"/>
                  </a:moveTo>
                  <a:cubicBezTo>
                    <a:pt x="295" y="277"/>
                    <a:pt x="277" y="294"/>
                    <a:pt x="255" y="294"/>
                  </a:cubicBezTo>
                  <a:cubicBezTo>
                    <a:pt x="39" y="294"/>
                    <a:pt x="39" y="294"/>
                    <a:pt x="39" y="294"/>
                  </a:cubicBezTo>
                  <a:cubicBezTo>
                    <a:pt x="18" y="294"/>
                    <a:pt x="0" y="277"/>
                    <a:pt x="0" y="255"/>
                  </a:cubicBezTo>
                  <a:cubicBezTo>
                    <a:pt x="0" y="39"/>
                    <a:pt x="0" y="39"/>
                    <a:pt x="0" y="39"/>
                  </a:cubicBezTo>
                  <a:cubicBezTo>
                    <a:pt x="0" y="17"/>
                    <a:pt x="18" y="0"/>
                    <a:pt x="39" y="0"/>
                  </a:cubicBezTo>
                  <a:cubicBezTo>
                    <a:pt x="255" y="0"/>
                    <a:pt x="255" y="0"/>
                    <a:pt x="255" y="0"/>
                  </a:cubicBezTo>
                  <a:cubicBezTo>
                    <a:pt x="277" y="0"/>
                    <a:pt x="295" y="17"/>
                    <a:pt x="295" y="39"/>
                  </a:cubicBezTo>
                  <a:cubicBezTo>
                    <a:pt x="295" y="255"/>
                    <a:pt x="295" y="255"/>
                    <a:pt x="295" y="255"/>
                  </a:cubicBezTo>
                  <a:close/>
                  <a:moveTo>
                    <a:pt x="295" y="255"/>
                  </a:moveTo>
                  <a:cubicBezTo>
                    <a:pt x="295" y="255"/>
                    <a:pt x="295" y="255"/>
                    <a:pt x="295" y="2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1"/>
            <p:cNvSpPr>
              <a:spLocks noEditPoints="1"/>
            </p:cNvSpPr>
            <p:nvPr/>
          </p:nvSpPr>
          <p:spPr bwMode="auto">
            <a:xfrm>
              <a:off x="865188" y="-423863"/>
              <a:ext cx="1108075" cy="1108075"/>
            </a:xfrm>
            <a:custGeom>
              <a:avLst/>
              <a:gdLst>
                <a:gd name="T0" fmla="*/ 295 w 295"/>
                <a:gd name="T1" fmla="*/ 256 h 295"/>
                <a:gd name="T2" fmla="*/ 255 w 295"/>
                <a:gd name="T3" fmla="*/ 295 h 295"/>
                <a:gd name="T4" fmla="*/ 39 w 295"/>
                <a:gd name="T5" fmla="*/ 295 h 295"/>
                <a:gd name="T6" fmla="*/ 0 w 295"/>
                <a:gd name="T7" fmla="*/ 256 h 295"/>
                <a:gd name="T8" fmla="*/ 0 w 295"/>
                <a:gd name="T9" fmla="*/ 39 h 295"/>
                <a:gd name="T10" fmla="*/ 39 w 295"/>
                <a:gd name="T11" fmla="*/ 0 h 295"/>
                <a:gd name="T12" fmla="*/ 255 w 295"/>
                <a:gd name="T13" fmla="*/ 0 h 295"/>
                <a:gd name="T14" fmla="*/ 295 w 295"/>
                <a:gd name="T15" fmla="*/ 39 h 295"/>
                <a:gd name="T16" fmla="*/ 295 w 295"/>
                <a:gd name="T17" fmla="*/ 256 h 295"/>
                <a:gd name="T18" fmla="*/ 295 w 295"/>
                <a:gd name="T19" fmla="*/ 256 h 295"/>
                <a:gd name="T20" fmla="*/ 295 w 295"/>
                <a:gd name="T21" fmla="*/ 25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295">
                  <a:moveTo>
                    <a:pt x="295" y="256"/>
                  </a:moveTo>
                  <a:cubicBezTo>
                    <a:pt x="295" y="277"/>
                    <a:pt x="277" y="295"/>
                    <a:pt x="255" y="295"/>
                  </a:cubicBezTo>
                  <a:cubicBezTo>
                    <a:pt x="39" y="295"/>
                    <a:pt x="39" y="295"/>
                    <a:pt x="39" y="295"/>
                  </a:cubicBezTo>
                  <a:cubicBezTo>
                    <a:pt x="18" y="295"/>
                    <a:pt x="0" y="277"/>
                    <a:pt x="0" y="256"/>
                  </a:cubicBezTo>
                  <a:cubicBezTo>
                    <a:pt x="0" y="39"/>
                    <a:pt x="0" y="39"/>
                    <a:pt x="0" y="39"/>
                  </a:cubicBezTo>
                  <a:cubicBezTo>
                    <a:pt x="0" y="18"/>
                    <a:pt x="18" y="0"/>
                    <a:pt x="39" y="0"/>
                  </a:cubicBezTo>
                  <a:cubicBezTo>
                    <a:pt x="255" y="0"/>
                    <a:pt x="255" y="0"/>
                    <a:pt x="255" y="0"/>
                  </a:cubicBezTo>
                  <a:cubicBezTo>
                    <a:pt x="277" y="0"/>
                    <a:pt x="295" y="18"/>
                    <a:pt x="295" y="39"/>
                  </a:cubicBezTo>
                  <a:cubicBezTo>
                    <a:pt x="295" y="256"/>
                    <a:pt x="295" y="256"/>
                    <a:pt x="295" y="256"/>
                  </a:cubicBezTo>
                  <a:close/>
                  <a:moveTo>
                    <a:pt x="295" y="256"/>
                  </a:moveTo>
                  <a:cubicBezTo>
                    <a:pt x="295" y="256"/>
                    <a:pt x="295" y="256"/>
                    <a:pt x="295" y="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正五边形 53"/>
          <p:cNvSpPr/>
          <p:nvPr/>
        </p:nvSpPr>
        <p:spPr>
          <a:xfrm rot="1800000">
            <a:off x="4739908" y="5909762"/>
            <a:ext cx="363068" cy="342148"/>
          </a:xfrm>
          <a:prstGeom prst="pentagon">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233683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640850" y="622891"/>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4.2 </a:t>
            </a:r>
            <a:r>
              <a:rPr lang="zh-CN" altLang="en-US" sz="2800" dirty="0">
                <a:latin typeface="华文新魏" panose="02010800040101010101" pitchFamily="2" charset="-122"/>
                <a:ea typeface="华文新魏" panose="02010800040101010101" pitchFamily="2" charset="-122"/>
              </a:rPr>
              <a:t>对比分析</a:t>
            </a:r>
          </a:p>
        </p:txBody>
      </p:sp>
      <p:pic>
        <p:nvPicPr>
          <p:cNvPr id="2" name="内容占位符 1"/>
          <p:cNvPicPr>
            <a:picLocks noGrp="1" noChangeAspect="1"/>
          </p:cNvPicPr>
          <p:nvPr>
            <p:ph idx="1"/>
          </p:nvPr>
        </p:nvPicPr>
        <p:blipFill>
          <a:blip r:embed="rId3"/>
          <a:stretch>
            <a:fillRect/>
          </a:stretch>
        </p:blipFill>
        <p:spPr>
          <a:xfrm>
            <a:off x="5149409" y="4066723"/>
            <a:ext cx="2826837" cy="2248352"/>
          </a:xfrm>
          <a:prstGeom prst="rect">
            <a:avLst/>
          </a:prstGeom>
        </p:spPr>
      </p:pic>
      <p:pic>
        <p:nvPicPr>
          <p:cNvPr id="4" name="图片 3"/>
          <p:cNvPicPr>
            <a:picLocks noChangeAspect="1"/>
          </p:cNvPicPr>
          <p:nvPr/>
        </p:nvPicPr>
        <p:blipFill>
          <a:blip r:embed="rId4"/>
          <a:stretch>
            <a:fillRect/>
          </a:stretch>
        </p:blipFill>
        <p:spPr>
          <a:xfrm>
            <a:off x="1114427" y="1601604"/>
            <a:ext cx="2914650" cy="2232602"/>
          </a:xfrm>
          <a:prstGeom prst="rect">
            <a:avLst/>
          </a:prstGeom>
        </p:spPr>
      </p:pic>
      <p:pic>
        <p:nvPicPr>
          <p:cNvPr id="5" name="图片 4"/>
          <p:cNvPicPr>
            <a:picLocks noChangeAspect="1"/>
          </p:cNvPicPr>
          <p:nvPr/>
        </p:nvPicPr>
        <p:blipFill>
          <a:blip r:embed="rId5"/>
          <a:stretch>
            <a:fillRect/>
          </a:stretch>
        </p:blipFill>
        <p:spPr>
          <a:xfrm>
            <a:off x="1126626" y="4066723"/>
            <a:ext cx="2902451" cy="2248352"/>
          </a:xfrm>
          <a:prstGeom prst="rect">
            <a:avLst/>
          </a:prstGeom>
        </p:spPr>
      </p:pic>
      <p:pic>
        <p:nvPicPr>
          <p:cNvPr id="6" name="图片 5"/>
          <p:cNvPicPr>
            <a:picLocks noChangeAspect="1"/>
          </p:cNvPicPr>
          <p:nvPr/>
        </p:nvPicPr>
        <p:blipFill>
          <a:blip r:embed="rId6"/>
          <a:stretch>
            <a:fillRect/>
          </a:stretch>
        </p:blipFill>
        <p:spPr>
          <a:xfrm>
            <a:off x="5072061" y="1637882"/>
            <a:ext cx="2981532" cy="225238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614507"/>
            <a:ext cx="7886700" cy="1325563"/>
          </a:xfrm>
        </p:spPr>
        <p:txBody>
          <a:bodyPr/>
          <a:lstStyle/>
          <a:p>
            <a:r>
              <a:rPr kumimoji="1" lang="en-US" altLang="zh-CN" sz="2800" dirty="0" smtClean="0">
                <a:latin typeface="华文新魏" panose="02010800040101010101" pitchFamily="2" charset="-122"/>
                <a:ea typeface="华文新魏" panose="02010800040101010101" pitchFamily="2" charset="-122"/>
              </a:rPr>
              <a:t>4.3</a:t>
            </a:r>
            <a:r>
              <a:rPr kumimoji="1" lang="zh-CN" altLang="en-US" sz="2800" dirty="0" smtClean="0">
                <a:latin typeface="华文新魏" panose="02010800040101010101" pitchFamily="2" charset="-122"/>
                <a:ea typeface="华文新魏" panose="02010800040101010101" pitchFamily="2" charset="-122"/>
              </a:rPr>
              <a:t> 曲线拟合</a:t>
            </a:r>
            <a:endParaRPr kumimoji="1" lang="zh-CN" altLang="en-US" sz="2800" dirty="0">
              <a:latin typeface="华文新魏" panose="02010800040101010101" pitchFamily="2" charset="-122"/>
              <a:ea typeface="华文新魏" panose="020108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663" y="1527443"/>
            <a:ext cx="6698673" cy="5014211"/>
          </a:xfrm>
          <a:prstGeom prst="rect">
            <a:avLst/>
          </a:prstGeom>
        </p:spPr>
      </p:pic>
    </p:spTree>
    <p:extLst>
      <p:ext uri="{BB962C8B-B14F-4D97-AF65-F5344CB8AC3E}">
        <p14:creationId xmlns:p14="http://schemas.microsoft.com/office/powerpoint/2010/main" val="2090544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44018" y="1975757"/>
            <a:ext cx="5866507" cy="4022389"/>
            <a:chOff x="680630" y="1371600"/>
            <a:chExt cx="5866507" cy="4022389"/>
          </a:xfrm>
        </p:grpSpPr>
        <p:sp>
          <p:nvSpPr>
            <p:cNvPr id="4" name="任意多边形 3"/>
            <p:cNvSpPr/>
            <p:nvPr/>
          </p:nvSpPr>
          <p:spPr>
            <a:xfrm rot="2700000" flipH="1">
              <a:off x="1749018" y="1381203"/>
              <a:ext cx="3337881" cy="3318675"/>
            </a:xfrm>
            <a:custGeom>
              <a:avLst/>
              <a:gdLst>
                <a:gd name="connsiteX0" fmla="*/ 3530600 w 3530600"/>
                <a:gd name="connsiteY0" fmla="*/ 1765300 h 3530600"/>
                <a:gd name="connsiteX1" fmla="*/ 3530600 w 3530600"/>
                <a:gd name="connsiteY1" fmla="*/ 0 h 3530600"/>
                <a:gd name="connsiteX2" fmla="*/ 1765300 w 3530600"/>
                <a:gd name="connsiteY2" fmla="*/ 0 h 3530600"/>
                <a:gd name="connsiteX3" fmla="*/ 0 w 3530600"/>
                <a:gd name="connsiteY3" fmla="*/ 1765300 h 3530600"/>
                <a:gd name="connsiteX4" fmla="*/ 0 w 3530600"/>
                <a:gd name="connsiteY4" fmla="*/ 3530600 h 3530600"/>
                <a:gd name="connsiteX5" fmla="*/ 1765300 w 3530600"/>
                <a:gd name="connsiteY5" fmla="*/ 3530600 h 3530600"/>
                <a:gd name="connsiteX0" fmla="*/ 3530600 w 3530600"/>
                <a:gd name="connsiteY0" fmla="*/ 1966884 h 3732184"/>
                <a:gd name="connsiteX1" fmla="*/ 3530600 w 3530600"/>
                <a:gd name="connsiteY1" fmla="*/ 201584 h 3732184"/>
                <a:gd name="connsiteX2" fmla="*/ 1563717 w 3530600"/>
                <a:gd name="connsiteY2" fmla="*/ 0 h 3732184"/>
                <a:gd name="connsiteX3" fmla="*/ 0 w 3530600"/>
                <a:gd name="connsiteY3" fmla="*/ 1966884 h 3732184"/>
                <a:gd name="connsiteX4" fmla="*/ 0 w 3530600"/>
                <a:gd name="connsiteY4" fmla="*/ 3732184 h 3732184"/>
                <a:gd name="connsiteX5" fmla="*/ 1765300 w 3530600"/>
                <a:gd name="connsiteY5" fmla="*/ 3732184 h 3732184"/>
                <a:gd name="connsiteX6" fmla="*/ 3530600 w 3530600"/>
                <a:gd name="connsiteY6" fmla="*/ 1966884 h 3732184"/>
                <a:gd name="connsiteX0" fmla="*/ 3753783 w 3753783"/>
                <a:gd name="connsiteY0" fmla="*/ 2204465 h 3732184"/>
                <a:gd name="connsiteX1" fmla="*/ 3530600 w 3753783"/>
                <a:gd name="connsiteY1" fmla="*/ 201584 h 3732184"/>
                <a:gd name="connsiteX2" fmla="*/ 1563717 w 3753783"/>
                <a:gd name="connsiteY2" fmla="*/ 0 h 3732184"/>
                <a:gd name="connsiteX3" fmla="*/ 0 w 3753783"/>
                <a:gd name="connsiteY3" fmla="*/ 1966884 h 3732184"/>
                <a:gd name="connsiteX4" fmla="*/ 0 w 3753783"/>
                <a:gd name="connsiteY4" fmla="*/ 3732184 h 3732184"/>
                <a:gd name="connsiteX5" fmla="*/ 1765300 w 3753783"/>
                <a:gd name="connsiteY5" fmla="*/ 3732184 h 3732184"/>
                <a:gd name="connsiteX6" fmla="*/ 3753783 w 3753783"/>
                <a:gd name="connsiteY6" fmla="*/ 2204465 h 37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3783" h="3732184">
                  <a:moveTo>
                    <a:pt x="3753783" y="2204465"/>
                  </a:moveTo>
                  <a:lnTo>
                    <a:pt x="3530600" y="201584"/>
                  </a:lnTo>
                  <a:lnTo>
                    <a:pt x="1563717" y="0"/>
                  </a:lnTo>
                  <a:lnTo>
                    <a:pt x="0" y="1966884"/>
                  </a:lnTo>
                  <a:lnTo>
                    <a:pt x="0" y="3732184"/>
                  </a:lnTo>
                  <a:lnTo>
                    <a:pt x="1765300" y="3732184"/>
                  </a:lnTo>
                  <a:lnTo>
                    <a:pt x="3753783" y="2204465"/>
                  </a:lnTo>
                  <a:close/>
                </a:path>
              </a:pathLst>
            </a:custGeom>
            <a:noFill/>
            <a:ln>
              <a:solidFill>
                <a:srgbClr val="7D4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17"/>
            <p:cNvSpPr/>
            <p:nvPr/>
          </p:nvSpPr>
          <p:spPr>
            <a:xfrm>
              <a:off x="2221101" y="3498646"/>
              <a:ext cx="2393714" cy="497996"/>
            </a:xfrm>
            <a:custGeom>
              <a:avLst/>
              <a:gdLst>
                <a:gd name="connsiteX0" fmla="*/ 0 w 2267508"/>
                <a:gd name="connsiteY0" fmla="*/ 0 h 457200"/>
                <a:gd name="connsiteX1" fmla="*/ 2267508 w 2267508"/>
                <a:gd name="connsiteY1" fmla="*/ 0 h 457200"/>
                <a:gd name="connsiteX2" fmla="*/ 2267508 w 2267508"/>
                <a:gd name="connsiteY2" fmla="*/ 457200 h 457200"/>
                <a:gd name="connsiteX3" fmla="*/ 0 w 2267508"/>
                <a:gd name="connsiteY3" fmla="*/ 457200 h 457200"/>
                <a:gd name="connsiteX4" fmla="*/ 0 w 2267508"/>
                <a:gd name="connsiteY4" fmla="*/ 0 h 457200"/>
                <a:gd name="connsiteX0" fmla="*/ 0 w 2331802"/>
                <a:gd name="connsiteY0" fmla="*/ 0 h 461962"/>
                <a:gd name="connsiteX1" fmla="*/ 2331802 w 2331802"/>
                <a:gd name="connsiteY1" fmla="*/ 4762 h 461962"/>
                <a:gd name="connsiteX2" fmla="*/ 2331802 w 2331802"/>
                <a:gd name="connsiteY2" fmla="*/ 461962 h 461962"/>
                <a:gd name="connsiteX3" fmla="*/ 64294 w 2331802"/>
                <a:gd name="connsiteY3" fmla="*/ 461962 h 461962"/>
                <a:gd name="connsiteX4" fmla="*/ 0 w 2331802"/>
                <a:gd name="connsiteY4" fmla="*/ 0 h 461962"/>
                <a:gd name="connsiteX0" fmla="*/ 0 w 2331802"/>
                <a:gd name="connsiteY0" fmla="*/ 0 h 461962"/>
                <a:gd name="connsiteX1" fmla="*/ 2331802 w 2331802"/>
                <a:gd name="connsiteY1" fmla="*/ 4762 h 461962"/>
                <a:gd name="connsiteX2" fmla="*/ 2331802 w 2331802"/>
                <a:gd name="connsiteY2" fmla="*/ 461962 h 461962"/>
                <a:gd name="connsiteX3" fmla="*/ 59531 w 2331802"/>
                <a:gd name="connsiteY3" fmla="*/ 461962 h 461962"/>
                <a:gd name="connsiteX4" fmla="*/ 0 w 2331802"/>
                <a:gd name="connsiteY4" fmla="*/ 0 h 461962"/>
                <a:gd name="connsiteX0" fmla="*/ 0 w 2393714"/>
                <a:gd name="connsiteY0" fmla="*/ 0 h 461962"/>
                <a:gd name="connsiteX1" fmla="*/ 2393714 w 2393714"/>
                <a:gd name="connsiteY1" fmla="*/ 4762 h 461962"/>
                <a:gd name="connsiteX2" fmla="*/ 2331802 w 2393714"/>
                <a:gd name="connsiteY2" fmla="*/ 461962 h 461962"/>
                <a:gd name="connsiteX3" fmla="*/ 59531 w 2393714"/>
                <a:gd name="connsiteY3" fmla="*/ 461962 h 461962"/>
                <a:gd name="connsiteX4" fmla="*/ 0 w 2393714"/>
                <a:gd name="connsiteY4" fmla="*/ 0 h 461962"/>
                <a:gd name="connsiteX0" fmla="*/ 0 w 2393714"/>
                <a:gd name="connsiteY0" fmla="*/ 0 h 461962"/>
                <a:gd name="connsiteX1" fmla="*/ 2393714 w 2393714"/>
                <a:gd name="connsiteY1" fmla="*/ 4762 h 461962"/>
                <a:gd name="connsiteX2" fmla="*/ 2341327 w 2393714"/>
                <a:gd name="connsiteY2" fmla="*/ 461962 h 461962"/>
                <a:gd name="connsiteX3" fmla="*/ 59531 w 2393714"/>
                <a:gd name="connsiteY3" fmla="*/ 461962 h 461962"/>
                <a:gd name="connsiteX4" fmla="*/ 0 w 2393714"/>
                <a:gd name="connsiteY4" fmla="*/ 0 h 46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714" h="461962">
                  <a:moveTo>
                    <a:pt x="0" y="0"/>
                  </a:moveTo>
                  <a:lnTo>
                    <a:pt x="2393714" y="4762"/>
                  </a:lnTo>
                  <a:lnTo>
                    <a:pt x="2341327" y="461962"/>
                  </a:lnTo>
                  <a:lnTo>
                    <a:pt x="59531" y="461962"/>
                  </a:lnTo>
                  <a:lnTo>
                    <a:pt x="0" y="0"/>
                  </a:lnTo>
                  <a:close/>
                </a:path>
              </a:pathLst>
            </a:custGeom>
            <a:solidFill>
              <a:srgbClr val="7D4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7" name="矩形 6"/>
            <p:cNvSpPr/>
            <p:nvPr/>
          </p:nvSpPr>
          <p:spPr>
            <a:xfrm>
              <a:off x="680630" y="2586049"/>
              <a:ext cx="5866507" cy="646331"/>
            </a:xfrm>
            <a:prstGeom prst="rect">
              <a:avLst/>
            </a:prstGeom>
          </p:spPr>
          <p:txBody>
            <a:bodyPr wrap="square" anchor="ctr">
              <a:spAutoFit/>
            </a:bodyPr>
            <a:lstStyle/>
            <a:p>
              <a:pPr algn="ctr">
                <a:defRPr/>
              </a:pPr>
              <a:r>
                <a:rPr lang="en-US" altLang="zh-CN"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rPr>
                <a:t>Thanks for your listening!</a:t>
              </a:r>
              <a:endParaRPr lang="zh-CN" alt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ea typeface="宋体" panose="02010600030101010101" pitchFamily="2" charset="-122"/>
              </a:endParaRPr>
            </a:p>
          </p:txBody>
        </p:sp>
        <p:cxnSp>
          <p:nvCxnSpPr>
            <p:cNvPr id="9" name="直接连接符 8"/>
            <p:cNvCxnSpPr/>
            <p:nvPr/>
          </p:nvCxnSpPr>
          <p:spPr>
            <a:xfrm flipH="1" flipV="1">
              <a:off x="3421224" y="4547765"/>
              <a:ext cx="6791" cy="846224"/>
            </a:xfrm>
            <a:prstGeom prst="line">
              <a:avLst/>
            </a:prstGeom>
            <a:ln w="12700" cap="rnd">
              <a:solidFill>
                <a:srgbClr val="7D4178"/>
              </a:solidFill>
              <a:round/>
              <a:tailEnd type="none" w="sm" len="sm"/>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3383238" y="4529174"/>
              <a:ext cx="75971" cy="75971"/>
            </a:xfrm>
            <a:prstGeom prst="ellipse">
              <a:avLst/>
            </a:prstGeom>
            <a:solidFill>
              <a:srgbClr val="7D4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75353" y="3532398"/>
              <a:ext cx="1415772" cy="461665"/>
            </a:xfrm>
            <a:prstGeom prst="rect">
              <a:avLst/>
            </a:prstGeom>
            <a:noFill/>
          </p:spPr>
          <p:txBody>
            <a:bodyPr wrap="none" rtlCol="0">
              <a:spAutoFit/>
            </a:bodyPr>
            <a:lstStyle/>
            <a:p>
              <a:r>
                <a:rPr lang="zh-CN" altLang="en-US" sz="2400" dirty="0">
                  <a:solidFill>
                    <a:schemeClr val="bg1"/>
                  </a:solidFill>
                  <a:latin typeface="+mj-ea"/>
                  <a:ea typeface="+mj-ea"/>
                </a:rPr>
                <a:t>汇报完毕</a:t>
              </a:r>
              <a:endParaRPr lang="zh-CN" altLang="en-US" sz="2400" dirty="0">
                <a:solidFill>
                  <a:schemeClr val="bg1"/>
                </a:solidFill>
                <a:latin typeface="+mj-ea"/>
                <a:ea typeface="+mj-ea"/>
              </a:endParaRPr>
            </a:p>
          </p:txBody>
        </p:sp>
        <p:grpSp>
          <p:nvGrpSpPr>
            <p:cNvPr id="12" name="组合 11"/>
            <p:cNvGrpSpPr/>
            <p:nvPr/>
          </p:nvGrpSpPr>
          <p:grpSpPr>
            <a:xfrm>
              <a:off x="3152591" y="1439210"/>
              <a:ext cx="461293" cy="573558"/>
              <a:chOff x="1668463" y="-2081213"/>
              <a:chExt cx="8858250" cy="11014076"/>
            </a:xfrm>
            <a:solidFill>
              <a:schemeClr val="tx2">
                <a:lumMod val="50000"/>
              </a:schemeClr>
            </a:solidFill>
          </p:grpSpPr>
          <p:sp>
            <p:nvSpPr>
              <p:cNvPr id="13" name="Freeform 15"/>
              <p:cNvSpPr>
                <a:spLocks noEditPoints="1"/>
              </p:cNvSpPr>
              <p:nvPr/>
            </p:nvSpPr>
            <p:spPr bwMode="auto">
              <a:xfrm>
                <a:off x="1668463" y="-1466850"/>
                <a:ext cx="8858250" cy="10399713"/>
              </a:xfrm>
              <a:custGeom>
                <a:avLst/>
                <a:gdLst>
                  <a:gd name="T0" fmla="*/ 1927 w 2359"/>
                  <a:gd name="T1" fmla="*/ 183 h 2770"/>
                  <a:gd name="T2" fmla="*/ 2085 w 2359"/>
                  <a:gd name="T3" fmla="*/ 183 h 2770"/>
                  <a:gd name="T4" fmla="*/ 2176 w 2359"/>
                  <a:gd name="T5" fmla="*/ 274 h 2770"/>
                  <a:gd name="T6" fmla="*/ 2176 w 2359"/>
                  <a:gd name="T7" fmla="*/ 2496 h 2770"/>
                  <a:gd name="T8" fmla="*/ 2085 w 2359"/>
                  <a:gd name="T9" fmla="*/ 2588 h 2770"/>
                  <a:gd name="T10" fmla="*/ 274 w 2359"/>
                  <a:gd name="T11" fmla="*/ 2588 h 2770"/>
                  <a:gd name="T12" fmla="*/ 183 w 2359"/>
                  <a:gd name="T13" fmla="*/ 2496 h 2770"/>
                  <a:gd name="T14" fmla="*/ 183 w 2359"/>
                  <a:gd name="T15" fmla="*/ 274 h 2770"/>
                  <a:gd name="T16" fmla="*/ 274 w 2359"/>
                  <a:gd name="T17" fmla="*/ 183 h 2770"/>
                  <a:gd name="T18" fmla="*/ 465 w 2359"/>
                  <a:gd name="T19" fmla="*/ 183 h 2770"/>
                  <a:gd name="T20" fmla="*/ 474 w 2359"/>
                  <a:gd name="T21" fmla="*/ 181 h 2770"/>
                  <a:gd name="T22" fmla="*/ 550 w 2359"/>
                  <a:gd name="T23" fmla="*/ 92 h 2770"/>
                  <a:gd name="T24" fmla="*/ 474 w 2359"/>
                  <a:gd name="T25" fmla="*/ 3 h 2770"/>
                  <a:gd name="T26" fmla="*/ 465 w 2359"/>
                  <a:gd name="T27" fmla="*/ 0 h 2770"/>
                  <a:gd name="T28" fmla="*/ 274 w 2359"/>
                  <a:gd name="T29" fmla="*/ 0 h 2770"/>
                  <a:gd name="T30" fmla="*/ 0 w 2359"/>
                  <a:gd name="T31" fmla="*/ 274 h 2770"/>
                  <a:gd name="T32" fmla="*/ 0 w 2359"/>
                  <a:gd name="T33" fmla="*/ 2496 h 2770"/>
                  <a:gd name="T34" fmla="*/ 274 w 2359"/>
                  <a:gd name="T35" fmla="*/ 2770 h 2770"/>
                  <a:gd name="T36" fmla="*/ 2085 w 2359"/>
                  <a:gd name="T37" fmla="*/ 2770 h 2770"/>
                  <a:gd name="T38" fmla="*/ 2359 w 2359"/>
                  <a:gd name="T39" fmla="*/ 2496 h 2770"/>
                  <a:gd name="T40" fmla="*/ 2359 w 2359"/>
                  <a:gd name="T41" fmla="*/ 274 h 2770"/>
                  <a:gd name="T42" fmla="*/ 2085 w 2359"/>
                  <a:gd name="T43" fmla="*/ 0 h 2770"/>
                  <a:gd name="T44" fmla="*/ 1911 w 2359"/>
                  <a:gd name="T45" fmla="*/ 0 h 2770"/>
                  <a:gd name="T46" fmla="*/ 1880 w 2359"/>
                  <a:gd name="T47" fmla="*/ 1 h 2770"/>
                  <a:gd name="T48" fmla="*/ 1789 w 2359"/>
                  <a:gd name="T49" fmla="*/ 92 h 2770"/>
                  <a:gd name="T50" fmla="*/ 1880 w 2359"/>
                  <a:gd name="T51" fmla="*/ 182 h 2770"/>
                  <a:gd name="T52" fmla="*/ 1927 w 2359"/>
                  <a:gd name="T53" fmla="*/ 183 h 2770"/>
                  <a:gd name="T54" fmla="*/ 1927 w 2359"/>
                  <a:gd name="T55" fmla="*/ 183 h 2770"/>
                  <a:gd name="T56" fmla="*/ 1927 w 2359"/>
                  <a:gd name="T57" fmla="*/ 183 h 2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59" h="2770">
                    <a:moveTo>
                      <a:pt x="1927" y="183"/>
                    </a:moveTo>
                    <a:cubicBezTo>
                      <a:pt x="2085" y="183"/>
                      <a:pt x="2085" y="183"/>
                      <a:pt x="2085" y="183"/>
                    </a:cubicBezTo>
                    <a:cubicBezTo>
                      <a:pt x="2135" y="183"/>
                      <a:pt x="2176" y="224"/>
                      <a:pt x="2176" y="274"/>
                    </a:cubicBezTo>
                    <a:cubicBezTo>
                      <a:pt x="2176" y="2496"/>
                      <a:pt x="2176" y="2496"/>
                      <a:pt x="2176" y="2496"/>
                    </a:cubicBezTo>
                    <a:cubicBezTo>
                      <a:pt x="2176" y="2547"/>
                      <a:pt x="2135" y="2588"/>
                      <a:pt x="2085" y="2588"/>
                    </a:cubicBezTo>
                    <a:cubicBezTo>
                      <a:pt x="274" y="2588"/>
                      <a:pt x="274" y="2588"/>
                      <a:pt x="274" y="2588"/>
                    </a:cubicBezTo>
                    <a:cubicBezTo>
                      <a:pt x="223" y="2588"/>
                      <a:pt x="183" y="2547"/>
                      <a:pt x="183" y="2496"/>
                    </a:cubicBezTo>
                    <a:cubicBezTo>
                      <a:pt x="183" y="274"/>
                      <a:pt x="183" y="274"/>
                      <a:pt x="183" y="274"/>
                    </a:cubicBezTo>
                    <a:cubicBezTo>
                      <a:pt x="183" y="224"/>
                      <a:pt x="223" y="183"/>
                      <a:pt x="274" y="183"/>
                    </a:cubicBezTo>
                    <a:cubicBezTo>
                      <a:pt x="465" y="183"/>
                      <a:pt x="465" y="183"/>
                      <a:pt x="465" y="183"/>
                    </a:cubicBezTo>
                    <a:cubicBezTo>
                      <a:pt x="474" y="181"/>
                      <a:pt x="474" y="181"/>
                      <a:pt x="474" y="181"/>
                    </a:cubicBezTo>
                    <a:cubicBezTo>
                      <a:pt x="517" y="174"/>
                      <a:pt x="550" y="137"/>
                      <a:pt x="550" y="92"/>
                    </a:cubicBezTo>
                    <a:cubicBezTo>
                      <a:pt x="550" y="46"/>
                      <a:pt x="517" y="9"/>
                      <a:pt x="474" y="3"/>
                    </a:cubicBezTo>
                    <a:cubicBezTo>
                      <a:pt x="465" y="0"/>
                      <a:pt x="465" y="0"/>
                      <a:pt x="465" y="0"/>
                    </a:cubicBezTo>
                    <a:cubicBezTo>
                      <a:pt x="274" y="0"/>
                      <a:pt x="274" y="0"/>
                      <a:pt x="274" y="0"/>
                    </a:cubicBezTo>
                    <a:cubicBezTo>
                      <a:pt x="123" y="0"/>
                      <a:pt x="0" y="123"/>
                      <a:pt x="0" y="274"/>
                    </a:cubicBezTo>
                    <a:cubicBezTo>
                      <a:pt x="0" y="2496"/>
                      <a:pt x="0" y="2496"/>
                      <a:pt x="0" y="2496"/>
                    </a:cubicBezTo>
                    <a:cubicBezTo>
                      <a:pt x="0" y="2647"/>
                      <a:pt x="123" y="2770"/>
                      <a:pt x="274" y="2770"/>
                    </a:cubicBezTo>
                    <a:cubicBezTo>
                      <a:pt x="2085" y="2770"/>
                      <a:pt x="2085" y="2770"/>
                      <a:pt x="2085" y="2770"/>
                    </a:cubicBezTo>
                    <a:cubicBezTo>
                      <a:pt x="2236" y="2770"/>
                      <a:pt x="2359" y="2647"/>
                      <a:pt x="2359" y="2496"/>
                    </a:cubicBezTo>
                    <a:cubicBezTo>
                      <a:pt x="2359" y="274"/>
                      <a:pt x="2359" y="274"/>
                      <a:pt x="2359" y="274"/>
                    </a:cubicBezTo>
                    <a:cubicBezTo>
                      <a:pt x="2359" y="123"/>
                      <a:pt x="2236" y="0"/>
                      <a:pt x="2085" y="0"/>
                    </a:cubicBezTo>
                    <a:cubicBezTo>
                      <a:pt x="1911" y="0"/>
                      <a:pt x="1911" y="0"/>
                      <a:pt x="1911" y="0"/>
                    </a:cubicBezTo>
                    <a:cubicBezTo>
                      <a:pt x="1880" y="1"/>
                      <a:pt x="1880" y="1"/>
                      <a:pt x="1880" y="1"/>
                    </a:cubicBezTo>
                    <a:cubicBezTo>
                      <a:pt x="1830" y="1"/>
                      <a:pt x="1789" y="42"/>
                      <a:pt x="1789" y="92"/>
                    </a:cubicBezTo>
                    <a:cubicBezTo>
                      <a:pt x="1789" y="142"/>
                      <a:pt x="1830" y="182"/>
                      <a:pt x="1880" y="182"/>
                    </a:cubicBezTo>
                    <a:cubicBezTo>
                      <a:pt x="1927" y="183"/>
                      <a:pt x="1927" y="183"/>
                      <a:pt x="1927" y="183"/>
                    </a:cubicBezTo>
                    <a:close/>
                    <a:moveTo>
                      <a:pt x="1927" y="183"/>
                    </a:moveTo>
                    <a:cubicBezTo>
                      <a:pt x="1927" y="183"/>
                      <a:pt x="1927" y="183"/>
                      <a:pt x="1927" y="1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noEditPoints="1"/>
              </p:cNvSpPr>
              <p:nvPr/>
            </p:nvSpPr>
            <p:spPr bwMode="auto">
              <a:xfrm>
                <a:off x="7218363" y="-2081213"/>
                <a:ext cx="657225" cy="1568450"/>
              </a:xfrm>
              <a:custGeom>
                <a:avLst/>
                <a:gdLst>
                  <a:gd name="T0" fmla="*/ 175 w 175"/>
                  <a:gd name="T1" fmla="*/ 331 h 418"/>
                  <a:gd name="T2" fmla="*/ 88 w 175"/>
                  <a:gd name="T3" fmla="*/ 418 h 418"/>
                  <a:gd name="T4" fmla="*/ 88 w 175"/>
                  <a:gd name="T5" fmla="*/ 418 h 418"/>
                  <a:gd name="T6" fmla="*/ 0 w 175"/>
                  <a:gd name="T7" fmla="*/ 331 h 418"/>
                  <a:gd name="T8" fmla="*/ 0 w 175"/>
                  <a:gd name="T9" fmla="*/ 87 h 418"/>
                  <a:gd name="T10" fmla="*/ 88 w 175"/>
                  <a:gd name="T11" fmla="*/ 0 h 418"/>
                  <a:gd name="T12" fmla="*/ 88 w 175"/>
                  <a:gd name="T13" fmla="*/ 0 h 418"/>
                  <a:gd name="T14" fmla="*/ 175 w 175"/>
                  <a:gd name="T15" fmla="*/ 87 h 418"/>
                  <a:gd name="T16" fmla="*/ 175 w 175"/>
                  <a:gd name="T17" fmla="*/ 331 h 418"/>
                  <a:gd name="T18" fmla="*/ 175 w 175"/>
                  <a:gd name="T19" fmla="*/ 331 h 418"/>
                  <a:gd name="T20" fmla="*/ 175 w 175"/>
                  <a:gd name="T21" fmla="*/ 33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8">
                    <a:moveTo>
                      <a:pt x="175" y="331"/>
                    </a:moveTo>
                    <a:cubicBezTo>
                      <a:pt x="175" y="379"/>
                      <a:pt x="136" y="418"/>
                      <a:pt x="88" y="418"/>
                    </a:cubicBezTo>
                    <a:cubicBezTo>
                      <a:pt x="88" y="418"/>
                      <a:pt x="88" y="418"/>
                      <a:pt x="88" y="418"/>
                    </a:cubicBezTo>
                    <a:cubicBezTo>
                      <a:pt x="39" y="418"/>
                      <a:pt x="0" y="379"/>
                      <a:pt x="0" y="331"/>
                    </a:cubicBezTo>
                    <a:cubicBezTo>
                      <a:pt x="0" y="87"/>
                      <a:pt x="0" y="87"/>
                      <a:pt x="0" y="87"/>
                    </a:cubicBezTo>
                    <a:cubicBezTo>
                      <a:pt x="0" y="39"/>
                      <a:pt x="39" y="0"/>
                      <a:pt x="88" y="0"/>
                    </a:cubicBezTo>
                    <a:cubicBezTo>
                      <a:pt x="88" y="0"/>
                      <a:pt x="88" y="0"/>
                      <a:pt x="88" y="0"/>
                    </a:cubicBezTo>
                    <a:cubicBezTo>
                      <a:pt x="136" y="0"/>
                      <a:pt x="175" y="39"/>
                      <a:pt x="175" y="87"/>
                    </a:cubicBezTo>
                    <a:cubicBezTo>
                      <a:pt x="175" y="331"/>
                      <a:pt x="175" y="331"/>
                      <a:pt x="175" y="331"/>
                    </a:cubicBezTo>
                    <a:close/>
                    <a:moveTo>
                      <a:pt x="175" y="331"/>
                    </a:moveTo>
                    <a:cubicBezTo>
                      <a:pt x="175" y="331"/>
                      <a:pt x="175" y="331"/>
                      <a:pt x="175" y="3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4251326" y="-2081213"/>
                <a:ext cx="657225" cy="1568450"/>
              </a:xfrm>
              <a:custGeom>
                <a:avLst/>
                <a:gdLst>
                  <a:gd name="T0" fmla="*/ 175 w 175"/>
                  <a:gd name="T1" fmla="*/ 331 h 418"/>
                  <a:gd name="T2" fmla="*/ 88 w 175"/>
                  <a:gd name="T3" fmla="*/ 418 h 418"/>
                  <a:gd name="T4" fmla="*/ 88 w 175"/>
                  <a:gd name="T5" fmla="*/ 418 h 418"/>
                  <a:gd name="T6" fmla="*/ 0 w 175"/>
                  <a:gd name="T7" fmla="*/ 331 h 418"/>
                  <a:gd name="T8" fmla="*/ 0 w 175"/>
                  <a:gd name="T9" fmla="*/ 87 h 418"/>
                  <a:gd name="T10" fmla="*/ 88 w 175"/>
                  <a:gd name="T11" fmla="*/ 0 h 418"/>
                  <a:gd name="T12" fmla="*/ 88 w 175"/>
                  <a:gd name="T13" fmla="*/ 0 h 418"/>
                  <a:gd name="T14" fmla="*/ 175 w 175"/>
                  <a:gd name="T15" fmla="*/ 87 h 418"/>
                  <a:gd name="T16" fmla="*/ 175 w 175"/>
                  <a:gd name="T17" fmla="*/ 331 h 418"/>
                  <a:gd name="T18" fmla="*/ 175 w 175"/>
                  <a:gd name="T19" fmla="*/ 331 h 418"/>
                  <a:gd name="T20" fmla="*/ 175 w 175"/>
                  <a:gd name="T21" fmla="*/ 33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418">
                    <a:moveTo>
                      <a:pt x="175" y="331"/>
                    </a:moveTo>
                    <a:cubicBezTo>
                      <a:pt x="175" y="379"/>
                      <a:pt x="136" y="418"/>
                      <a:pt x="88" y="418"/>
                    </a:cubicBezTo>
                    <a:cubicBezTo>
                      <a:pt x="88" y="418"/>
                      <a:pt x="88" y="418"/>
                      <a:pt x="88" y="418"/>
                    </a:cubicBezTo>
                    <a:cubicBezTo>
                      <a:pt x="40" y="418"/>
                      <a:pt x="0" y="379"/>
                      <a:pt x="0" y="331"/>
                    </a:cubicBezTo>
                    <a:cubicBezTo>
                      <a:pt x="0" y="87"/>
                      <a:pt x="0" y="87"/>
                      <a:pt x="0" y="87"/>
                    </a:cubicBezTo>
                    <a:cubicBezTo>
                      <a:pt x="0" y="39"/>
                      <a:pt x="40" y="0"/>
                      <a:pt x="88" y="0"/>
                    </a:cubicBezTo>
                    <a:cubicBezTo>
                      <a:pt x="88" y="0"/>
                      <a:pt x="88" y="0"/>
                      <a:pt x="88" y="0"/>
                    </a:cubicBezTo>
                    <a:cubicBezTo>
                      <a:pt x="136" y="0"/>
                      <a:pt x="175" y="39"/>
                      <a:pt x="175" y="87"/>
                    </a:cubicBezTo>
                    <a:cubicBezTo>
                      <a:pt x="175" y="331"/>
                      <a:pt x="175" y="331"/>
                      <a:pt x="175" y="331"/>
                    </a:cubicBezTo>
                    <a:close/>
                    <a:moveTo>
                      <a:pt x="175" y="331"/>
                    </a:moveTo>
                    <a:cubicBezTo>
                      <a:pt x="175" y="331"/>
                      <a:pt x="175" y="331"/>
                      <a:pt x="175" y="3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
              <p:cNvSpPr>
                <a:spLocks noEditPoints="1"/>
              </p:cNvSpPr>
              <p:nvPr/>
            </p:nvSpPr>
            <p:spPr bwMode="auto">
              <a:xfrm>
                <a:off x="3902076" y="1239837"/>
                <a:ext cx="4391025" cy="4989513"/>
              </a:xfrm>
              <a:custGeom>
                <a:avLst/>
                <a:gdLst>
                  <a:gd name="T0" fmla="*/ 937 w 1169"/>
                  <a:gd name="T1" fmla="*/ 516 h 1329"/>
                  <a:gd name="T2" fmla="*/ 655 w 1169"/>
                  <a:gd name="T3" fmla="*/ 742 h 1329"/>
                  <a:gd name="T4" fmla="*/ 655 w 1169"/>
                  <a:gd name="T5" fmla="*/ 1252 h 1329"/>
                  <a:gd name="T6" fmla="*/ 583 w 1169"/>
                  <a:gd name="T7" fmla="*/ 1329 h 1329"/>
                  <a:gd name="T8" fmla="*/ 509 w 1169"/>
                  <a:gd name="T9" fmla="*/ 1249 h 1329"/>
                  <a:gd name="T10" fmla="*/ 509 w 1169"/>
                  <a:gd name="T11" fmla="*/ 727 h 1329"/>
                  <a:gd name="T12" fmla="*/ 229 w 1169"/>
                  <a:gd name="T13" fmla="*/ 364 h 1329"/>
                  <a:gd name="T14" fmla="*/ 0 w 1169"/>
                  <a:gd name="T15" fmla="*/ 184 h 1329"/>
                  <a:gd name="T16" fmla="*/ 206 w 1169"/>
                  <a:gd name="T17" fmla="*/ 0 h 1329"/>
                  <a:gd name="T18" fmla="*/ 583 w 1169"/>
                  <a:gd name="T19" fmla="*/ 470 h 1329"/>
                  <a:gd name="T20" fmla="*/ 964 w 1169"/>
                  <a:gd name="T21" fmla="*/ 174 h 1329"/>
                  <a:gd name="T22" fmla="*/ 1169 w 1169"/>
                  <a:gd name="T23" fmla="*/ 363 h 1329"/>
                  <a:gd name="T24" fmla="*/ 937 w 1169"/>
                  <a:gd name="T25" fmla="*/ 516 h 1329"/>
                  <a:gd name="T26" fmla="*/ 937 w 1169"/>
                  <a:gd name="T27" fmla="*/ 516 h 1329"/>
                  <a:gd name="T28" fmla="*/ 937 w 1169"/>
                  <a:gd name="T29" fmla="*/ 516 h 1329"/>
                  <a:gd name="T30" fmla="*/ 937 w 1169"/>
                  <a:gd name="T31" fmla="*/ 516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9" h="1329">
                    <a:moveTo>
                      <a:pt x="937" y="516"/>
                    </a:moveTo>
                    <a:cubicBezTo>
                      <a:pt x="687" y="516"/>
                      <a:pt x="655" y="644"/>
                      <a:pt x="655" y="742"/>
                    </a:cubicBezTo>
                    <a:cubicBezTo>
                      <a:pt x="655" y="1252"/>
                      <a:pt x="655" y="1252"/>
                      <a:pt x="655" y="1252"/>
                    </a:cubicBezTo>
                    <a:cubicBezTo>
                      <a:pt x="655" y="1286"/>
                      <a:pt x="628" y="1329"/>
                      <a:pt x="583" y="1329"/>
                    </a:cubicBezTo>
                    <a:cubicBezTo>
                      <a:pt x="541" y="1329"/>
                      <a:pt x="509" y="1288"/>
                      <a:pt x="509" y="1249"/>
                    </a:cubicBezTo>
                    <a:cubicBezTo>
                      <a:pt x="509" y="727"/>
                      <a:pt x="509" y="727"/>
                      <a:pt x="509" y="727"/>
                    </a:cubicBezTo>
                    <a:cubicBezTo>
                      <a:pt x="509" y="670"/>
                      <a:pt x="493" y="371"/>
                      <a:pt x="229" y="364"/>
                    </a:cubicBezTo>
                    <a:cubicBezTo>
                      <a:pt x="80" y="364"/>
                      <a:pt x="0" y="288"/>
                      <a:pt x="0" y="184"/>
                    </a:cubicBezTo>
                    <a:cubicBezTo>
                      <a:pt x="0" y="96"/>
                      <a:pt x="56" y="0"/>
                      <a:pt x="206" y="0"/>
                    </a:cubicBezTo>
                    <a:cubicBezTo>
                      <a:pt x="481" y="0"/>
                      <a:pt x="583" y="247"/>
                      <a:pt x="583" y="470"/>
                    </a:cubicBezTo>
                    <a:cubicBezTo>
                      <a:pt x="619" y="316"/>
                      <a:pt x="763" y="174"/>
                      <a:pt x="964" y="174"/>
                    </a:cubicBezTo>
                    <a:cubicBezTo>
                      <a:pt x="1065" y="174"/>
                      <a:pt x="1169" y="234"/>
                      <a:pt x="1169" y="363"/>
                    </a:cubicBezTo>
                    <a:cubicBezTo>
                      <a:pt x="1168" y="435"/>
                      <a:pt x="1118" y="516"/>
                      <a:pt x="937" y="516"/>
                    </a:cubicBezTo>
                    <a:cubicBezTo>
                      <a:pt x="937" y="516"/>
                      <a:pt x="937" y="516"/>
                      <a:pt x="937" y="516"/>
                    </a:cubicBezTo>
                    <a:close/>
                    <a:moveTo>
                      <a:pt x="937" y="516"/>
                    </a:moveTo>
                    <a:cubicBezTo>
                      <a:pt x="937" y="516"/>
                      <a:pt x="937" y="516"/>
                      <a:pt x="937" y="5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74970" y="643743"/>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1.1 </a:t>
            </a:r>
            <a:r>
              <a:rPr lang="zh-CN" altLang="en-US" sz="2800" dirty="0">
                <a:latin typeface="华文新魏" panose="02010800040101010101" pitchFamily="2" charset="-122"/>
                <a:ea typeface="华文新魏" panose="02010800040101010101" pitchFamily="2" charset="-122"/>
              </a:rPr>
              <a:t>选题背景</a:t>
            </a:r>
          </a:p>
        </p:txBody>
      </p:sp>
      <p:pic>
        <p:nvPicPr>
          <p:cNvPr id="16386" name="内容占位符 7"/>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075760" y="1992313"/>
            <a:ext cx="2217737" cy="1784350"/>
          </a:xfrm>
        </p:spPr>
      </p:pic>
      <p:pic>
        <p:nvPicPr>
          <p:cNvPr id="16388"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1451" y="4462451"/>
            <a:ext cx="3072612" cy="186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1451" y="1929605"/>
            <a:ext cx="2600325"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696628" y="2563811"/>
            <a:ext cx="921692" cy="517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 name="图片 1"/>
          <p:cNvPicPr>
            <a:picLocks noChangeAspect="1"/>
          </p:cNvPicPr>
          <p:nvPr/>
        </p:nvPicPr>
        <p:blipFill>
          <a:blip r:embed="rId6"/>
          <a:stretch>
            <a:fillRect/>
          </a:stretch>
        </p:blipFill>
        <p:spPr>
          <a:xfrm>
            <a:off x="903669" y="4462451"/>
            <a:ext cx="2759338" cy="186255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560388" y="604837"/>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1.2 </a:t>
            </a:r>
            <a:r>
              <a:rPr lang="zh-CN" altLang="en-US" sz="2800" dirty="0">
                <a:latin typeface="华文新魏" panose="02010800040101010101" pitchFamily="2" charset="-122"/>
                <a:ea typeface="华文新魏" panose="02010800040101010101" pitchFamily="2" charset="-122"/>
              </a:rPr>
              <a:t>国内外发展趋势</a:t>
            </a:r>
          </a:p>
        </p:txBody>
      </p:sp>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1825625"/>
            <a:ext cx="2781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128713" y="3597275"/>
            <a:ext cx="2544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dirty="0">
                <a:latin typeface="宋体" charset="0"/>
              </a:rPr>
              <a:t>金风科技公司利用</a:t>
            </a:r>
            <a:r>
              <a:rPr lang="en-US" altLang="zh-CN" sz="1600" dirty="0">
                <a:latin typeface="宋体" charset="0"/>
              </a:rPr>
              <a:t>SCADA</a:t>
            </a:r>
            <a:r>
              <a:rPr lang="zh-CN" altLang="en-US" sz="1600" dirty="0">
                <a:latin typeface="宋体" charset="0"/>
              </a:rPr>
              <a:t>，</a:t>
            </a:r>
            <a:endParaRPr lang="en-US" altLang="zh-CN" sz="1600" dirty="0">
              <a:latin typeface="宋体" charset="0"/>
            </a:endParaRPr>
          </a:p>
          <a:p>
            <a:pPr>
              <a:lnSpc>
                <a:spcPct val="100000"/>
              </a:lnSpc>
              <a:spcBef>
                <a:spcPct val="0"/>
              </a:spcBef>
              <a:buFontTx/>
              <a:buNone/>
            </a:pPr>
            <a:r>
              <a:rPr lang="zh-CN" altLang="zh-CN" sz="1600" dirty="0">
                <a:latin typeface="宋体" charset="0"/>
              </a:rPr>
              <a:t>成功实现</a:t>
            </a:r>
            <a:r>
              <a:rPr lang="zh-CN" altLang="en-US" sz="1600" dirty="0">
                <a:latin typeface="宋体" charset="0"/>
              </a:rPr>
              <a:t>了</a:t>
            </a:r>
            <a:r>
              <a:rPr lang="zh-CN" altLang="zh-CN" sz="1600" dirty="0">
                <a:latin typeface="宋体" charset="0"/>
              </a:rPr>
              <a:t>预测性维护</a:t>
            </a:r>
            <a:endParaRPr lang="zh-CN" altLang="en-US" sz="1600" dirty="0">
              <a:latin typeface="宋体" charset="0"/>
            </a:endParaRPr>
          </a:p>
        </p:txBody>
      </p:sp>
      <p:pic>
        <p:nvPicPr>
          <p:cNvPr id="1843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6363" y="1825625"/>
            <a:ext cx="2887662"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矩形 6"/>
          <p:cNvSpPr>
            <a:spLocks noChangeArrowheads="1"/>
          </p:cNvSpPr>
          <p:nvPr/>
        </p:nvSpPr>
        <p:spPr bwMode="auto">
          <a:xfrm>
            <a:off x="4956175" y="3597275"/>
            <a:ext cx="3878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张鹏将卡尔曼滤波器和基于非线性模型</a:t>
            </a:r>
            <a:endParaRPr lang="en-US" altLang="zh-CN" sz="1600">
              <a:latin typeface="宋体" charset="0"/>
            </a:endParaRPr>
          </a:p>
          <a:p>
            <a:pPr>
              <a:lnSpc>
                <a:spcPct val="100000"/>
              </a:lnSpc>
              <a:spcBef>
                <a:spcPct val="0"/>
              </a:spcBef>
              <a:buFontTx/>
              <a:buNone/>
            </a:pPr>
            <a:r>
              <a:rPr lang="zh-CN" altLang="zh-CN" sz="1600">
                <a:latin typeface="宋体" charset="0"/>
              </a:rPr>
              <a:t>相结合的方法</a:t>
            </a:r>
            <a:r>
              <a:rPr lang="zh-CN" altLang="en-US" sz="1600">
                <a:latin typeface="宋体" charset="0"/>
              </a:rPr>
              <a:t>在航空发动机上进行了验证</a:t>
            </a:r>
          </a:p>
        </p:txBody>
      </p:sp>
      <p:pic>
        <p:nvPicPr>
          <p:cNvPr id="18438"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1238" y="4241800"/>
            <a:ext cx="27813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矩形 11"/>
          <p:cNvSpPr>
            <a:spLocks noChangeArrowheads="1"/>
          </p:cNvSpPr>
          <p:nvPr/>
        </p:nvSpPr>
        <p:spPr bwMode="auto">
          <a:xfrm>
            <a:off x="560388" y="5848350"/>
            <a:ext cx="3683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en-US" sz="1600">
                <a:latin typeface="宋体" charset="0"/>
              </a:rPr>
              <a:t>意大利</a:t>
            </a:r>
            <a:r>
              <a:rPr lang="en-US" altLang="zh-CN" sz="1600">
                <a:latin typeface="宋体" charset="0"/>
              </a:rPr>
              <a:t>Pietro Carnaghi</a:t>
            </a:r>
            <a:r>
              <a:rPr lang="zh-CN" altLang="en-US" sz="1600">
                <a:latin typeface="宋体" charset="0"/>
              </a:rPr>
              <a:t>公司</a:t>
            </a:r>
            <a:r>
              <a:rPr lang="en-US" altLang="zh-CN" sz="1600">
                <a:latin typeface="宋体" charset="0"/>
              </a:rPr>
              <a:t>“Trouble shooting”</a:t>
            </a:r>
            <a:r>
              <a:rPr lang="zh-CN" altLang="en-US" sz="1600">
                <a:latin typeface="宋体" charset="0"/>
              </a:rPr>
              <a:t>发现问题并解决故障系统</a:t>
            </a:r>
            <a:endParaRPr lang="en-US" altLang="zh-CN" sz="1600">
              <a:latin typeface="宋体" charset="0"/>
            </a:endParaRPr>
          </a:p>
        </p:txBody>
      </p:sp>
      <p:pic>
        <p:nvPicPr>
          <p:cNvPr id="18440" name="图片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6225" y="4241800"/>
            <a:ext cx="25971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矩形 13"/>
          <p:cNvSpPr>
            <a:spLocks noChangeArrowheads="1"/>
          </p:cNvSpPr>
          <p:nvPr/>
        </p:nvSpPr>
        <p:spPr bwMode="auto">
          <a:xfrm>
            <a:off x="4664075" y="5848350"/>
            <a:ext cx="3979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00000"/>
              </a:lnSpc>
              <a:spcBef>
                <a:spcPct val="0"/>
              </a:spcBef>
              <a:buFontTx/>
              <a:buNone/>
            </a:pPr>
            <a:r>
              <a:rPr lang="zh-CN" altLang="zh-CN" sz="1600">
                <a:latin typeface="宋体" charset="0"/>
              </a:rPr>
              <a:t>吕勒奥理工大学的</a:t>
            </a:r>
            <a:r>
              <a:rPr lang="en-US" altLang="zh-CN" sz="1600">
                <a:latin typeface="宋体" charset="0"/>
              </a:rPr>
              <a:t>Lianwei Zhang</a:t>
            </a:r>
            <a:r>
              <a:rPr lang="zh-CN" altLang="en-US" sz="1600">
                <a:latin typeface="宋体" charset="0"/>
              </a:rPr>
              <a:t>开发出了</a:t>
            </a:r>
            <a:endParaRPr lang="en-US" altLang="zh-CN" sz="1600">
              <a:latin typeface="宋体" charset="0"/>
            </a:endParaRPr>
          </a:p>
          <a:p>
            <a:pPr>
              <a:lnSpc>
                <a:spcPct val="100000"/>
              </a:lnSpc>
              <a:spcBef>
                <a:spcPct val="0"/>
              </a:spcBef>
              <a:buFontTx/>
              <a:buNone/>
            </a:pPr>
            <a:r>
              <a:rPr lang="zh-CN" altLang="en-US" sz="1600">
                <a:latin typeface="宋体" charset="0"/>
              </a:rPr>
              <a:t>一种</a:t>
            </a:r>
            <a:r>
              <a:rPr lang="zh-CN" altLang="zh-CN" sz="1600">
                <a:latin typeface="宋体" charset="0"/>
              </a:rPr>
              <a:t>基于自适应核密度的异常检测</a:t>
            </a:r>
            <a:r>
              <a:rPr lang="zh-CN" altLang="en-US" sz="1600">
                <a:latin typeface="宋体" charset="0"/>
              </a:rPr>
              <a:t>的</a:t>
            </a:r>
            <a:r>
              <a:rPr lang="zh-CN" altLang="zh-CN" sz="1600">
                <a:latin typeface="宋体" charset="0"/>
              </a:rPr>
              <a:t>方法</a:t>
            </a:r>
            <a:endParaRPr lang="en-US" altLang="zh-CN" sz="1600">
              <a:latin typeface="宋体"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4391112"/>
            <a:ext cx="9144000" cy="1092559"/>
          </a:xfrm>
          <a:prstGeom prst="rect">
            <a:avLst/>
          </a:prstGeom>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 name="矩形 3"/>
          <p:cNvSpPr/>
          <p:nvPr/>
        </p:nvSpPr>
        <p:spPr>
          <a:xfrm>
            <a:off x="0" y="2568321"/>
            <a:ext cx="9144000" cy="1092559"/>
          </a:xfrm>
          <a:prstGeom prst="rect">
            <a:avLst/>
          </a:prstGeom>
          <a:solidFill>
            <a:schemeClr val="accent5">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marL="0" indent="0" eaLnBrk="1" hangingPunct="1"/>
            <a:r>
              <a:rPr lang="zh-CN" altLang="en-US" sz="3200" dirty="0" smtClean="0">
                <a:solidFill>
                  <a:schemeClr val="tx1"/>
                </a:solidFill>
                <a:latin typeface="华文新魏" panose="02010800040101010101" pitchFamily="2" charset="-122"/>
                <a:ea typeface="华文新魏" panose="02010800040101010101" pitchFamily="2" charset="-122"/>
              </a:rPr>
              <a:t>　　　方案</a:t>
            </a:r>
            <a:r>
              <a:rPr lang="zh-CN" altLang="en-US" sz="3200" dirty="0">
                <a:solidFill>
                  <a:schemeClr val="tx1"/>
                </a:solidFill>
                <a:latin typeface="华文新魏" panose="02010800040101010101" pitchFamily="2" charset="-122"/>
                <a:ea typeface="华文新魏" panose="02010800040101010101" pitchFamily="2" charset="-122"/>
              </a:rPr>
              <a:t>一： 基于决策树算法的故障模型设计</a:t>
            </a:r>
            <a:endParaRPr lang="en-US" altLang="zh-CN" sz="3200" dirty="0">
              <a:solidFill>
                <a:schemeClr val="tx1"/>
              </a:solidFill>
              <a:latin typeface="华文新魏" panose="02010800040101010101" pitchFamily="2" charset="-122"/>
              <a:ea typeface="华文新魏" panose="02010800040101010101" pitchFamily="2" charset="-122"/>
            </a:endParaRPr>
          </a:p>
        </p:txBody>
      </p:sp>
      <p:sp>
        <p:nvSpPr>
          <p:cNvPr id="20481" name="标题 1"/>
          <p:cNvSpPr>
            <a:spLocks noGrp="1"/>
          </p:cNvSpPr>
          <p:nvPr>
            <p:ph type="title"/>
          </p:nvPr>
        </p:nvSpPr>
        <p:spPr>
          <a:xfrm>
            <a:off x="628650" y="647915"/>
            <a:ext cx="7886700" cy="1325563"/>
          </a:xfrm>
        </p:spPr>
        <p:txBody>
          <a:bodyPr/>
          <a:lstStyle/>
          <a:p>
            <a:pPr eaLnBrk="1" hangingPunct="1"/>
            <a:r>
              <a:rPr lang="en-US" altLang="zh-CN" sz="3600" dirty="0">
                <a:latin typeface="华文新魏" panose="02010800040101010101" pitchFamily="2" charset="-122"/>
                <a:ea typeface="华文新魏" panose="02010800040101010101" pitchFamily="2" charset="-122"/>
              </a:rPr>
              <a:t>2 </a:t>
            </a:r>
            <a:r>
              <a:rPr lang="zh-CN" altLang="en-US" sz="3600" dirty="0">
                <a:latin typeface="华文新魏" panose="02010800040101010101" pitchFamily="2" charset="-122"/>
                <a:ea typeface="华文新魏" panose="02010800040101010101" pitchFamily="2" charset="-122"/>
              </a:rPr>
              <a:t>方案设计</a:t>
            </a:r>
          </a:p>
        </p:txBody>
      </p:sp>
      <p:sp>
        <p:nvSpPr>
          <p:cNvPr id="2" name="矩形 1"/>
          <p:cNvSpPr/>
          <p:nvPr/>
        </p:nvSpPr>
        <p:spPr>
          <a:xfrm>
            <a:off x="840013" y="4656390"/>
            <a:ext cx="8303987" cy="584775"/>
          </a:xfrm>
          <a:prstGeom prst="rect">
            <a:avLst/>
          </a:prstGeom>
        </p:spPr>
        <p:txBody>
          <a:bodyPr wrap="square">
            <a:spAutoFit/>
          </a:bodyPr>
          <a:lstStyle/>
          <a:p>
            <a:pPr marL="0" indent="0" eaLnBrk="1" hangingPunct="1"/>
            <a:r>
              <a:rPr lang="zh-CN" altLang="en-US" sz="3200" dirty="0" smtClean="0">
                <a:latin typeface="华文新魏" panose="02010800040101010101" pitchFamily="2" charset="-122"/>
                <a:ea typeface="华文新魏" panose="02010800040101010101" pitchFamily="2" charset="-122"/>
              </a:rPr>
              <a:t>　方案</a:t>
            </a:r>
            <a:r>
              <a:rPr lang="zh-CN" altLang="en-US" sz="3200" dirty="0">
                <a:latin typeface="华文新魏" panose="02010800040101010101" pitchFamily="2" charset="-122"/>
                <a:ea typeface="华文新魏" panose="02010800040101010101" pitchFamily="2" charset="-122"/>
              </a:rPr>
              <a:t>二： 基于支持向量机的故障模型设计</a:t>
            </a:r>
            <a:endParaRPr lang="zh-CN" altLang="en-US" sz="3200" dirty="0">
              <a:latin typeface="华文新魏" panose="02010800040101010101" pitchFamily="2" charset="-122"/>
              <a:ea typeface="华文新魏" panose="02010800040101010101" pitchFamily="2" charset="-122"/>
            </a:endParaRPr>
          </a:p>
        </p:txBody>
      </p:sp>
      <p:grpSp>
        <p:nvGrpSpPr>
          <p:cNvPr id="7" name="组合 6"/>
          <p:cNvGrpSpPr/>
          <p:nvPr/>
        </p:nvGrpSpPr>
        <p:grpSpPr>
          <a:xfrm>
            <a:off x="-25554" y="2568321"/>
            <a:ext cx="1233868" cy="1092559"/>
            <a:chOff x="1952172" y="3041650"/>
            <a:chExt cx="1092200" cy="1092200"/>
          </a:xfrm>
        </p:grpSpPr>
        <p:sp>
          <p:nvSpPr>
            <p:cNvPr id="8" name="椭圆 7"/>
            <p:cNvSpPr/>
            <p:nvPr/>
          </p:nvSpPr>
          <p:spPr>
            <a:xfrm>
              <a:off x="1952172" y="3041650"/>
              <a:ext cx="1092200" cy="1092200"/>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157264" y="3251801"/>
              <a:ext cx="682011" cy="689250"/>
              <a:chOff x="5451475" y="4286250"/>
              <a:chExt cx="1346201" cy="1360488"/>
            </a:xfrm>
            <a:solidFill>
              <a:schemeClr val="tx2">
                <a:lumMod val="50000"/>
              </a:schemeClr>
            </a:solidFill>
          </p:grpSpPr>
          <p:sp>
            <p:nvSpPr>
              <p:cNvPr id="10" name="Freeform 22"/>
              <p:cNvSpPr>
                <a:spLocks/>
              </p:cNvSpPr>
              <p:nvPr/>
            </p:nvSpPr>
            <p:spPr bwMode="auto">
              <a:xfrm>
                <a:off x="6338888" y="4343400"/>
                <a:ext cx="409575" cy="400050"/>
              </a:xfrm>
              <a:custGeom>
                <a:avLst/>
                <a:gdLst>
                  <a:gd name="T0" fmla="*/ 41 w 108"/>
                  <a:gd name="T1" fmla="*/ 0 h 106"/>
                  <a:gd name="T2" fmla="*/ 54 w 108"/>
                  <a:gd name="T3" fmla="*/ 6 h 106"/>
                  <a:gd name="T4" fmla="*/ 101 w 108"/>
                  <a:gd name="T5" fmla="*/ 52 h 106"/>
                  <a:gd name="T6" fmla="*/ 101 w 108"/>
                  <a:gd name="T7" fmla="*/ 79 h 106"/>
                  <a:gd name="T8" fmla="*/ 73 w 108"/>
                  <a:gd name="T9" fmla="*/ 106 h 106"/>
                  <a:gd name="T10" fmla="*/ 0 w 108"/>
                  <a:gd name="T11" fmla="*/ 33 h 106"/>
                  <a:gd name="T12" fmla="*/ 27 w 108"/>
                  <a:gd name="T13" fmla="*/ 6 h 106"/>
                  <a:gd name="T14" fmla="*/ 41 w 108"/>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6">
                    <a:moveTo>
                      <a:pt x="41" y="0"/>
                    </a:moveTo>
                    <a:cubicBezTo>
                      <a:pt x="45" y="0"/>
                      <a:pt x="50" y="2"/>
                      <a:pt x="54" y="6"/>
                    </a:cubicBezTo>
                    <a:cubicBezTo>
                      <a:pt x="101" y="52"/>
                      <a:pt x="101" y="52"/>
                      <a:pt x="101" y="52"/>
                    </a:cubicBezTo>
                    <a:cubicBezTo>
                      <a:pt x="108" y="59"/>
                      <a:pt x="108" y="71"/>
                      <a:pt x="101" y="79"/>
                    </a:cubicBezTo>
                    <a:cubicBezTo>
                      <a:pt x="73" y="106"/>
                      <a:pt x="73" y="106"/>
                      <a:pt x="73" y="106"/>
                    </a:cubicBezTo>
                    <a:cubicBezTo>
                      <a:pt x="0" y="33"/>
                      <a:pt x="0" y="33"/>
                      <a:pt x="0" y="33"/>
                    </a:cubicBezTo>
                    <a:cubicBezTo>
                      <a:pt x="27" y="6"/>
                      <a:pt x="27" y="6"/>
                      <a:pt x="27" y="6"/>
                    </a:cubicBezTo>
                    <a:cubicBezTo>
                      <a:pt x="31" y="2"/>
                      <a:pt x="36"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3"/>
              <p:cNvSpPr>
                <a:spLocks/>
              </p:cNvSpPr>
              <p:nvPr/>
            </p:nvSpPr>
            <p:spPr bwMode="auto">
              <a:xfrm>
                <a:off x="5746750" y="4521200"/>
                <a:ext cx="819150" cy="819150"/>
              </a:xfrm>
              <a:custGeom>
                <a:avLst/>
                <a:gdLst>
                  <a:gd name="T0" fmla="*/ 516 w 516"/>
                  <a:gd name="T1" fmla="*/ 173 h 516"/>
                  <a:gd name="T2" fmla="*/ 173 w 516"/>
                  <a:gd name="T3" fmla="*/ 516 h 516"/>
                  <a:gd name="T4" fmla="*/ 0 w 516"/>
                  <a:gd name="T5" fmla="*/ 342 h 516"/>
                  <a:gd name="T6" fmla="*/ 342 w 516"/>
                  <a:gd name="T7" fmla="*/ 0 h 516"/>
                  <a:gd name="T8" fmla="*/ 516 w 516"/>
                  <a:gd name="T9" fmla="*/ 173 h 516"/>
                  <a:gd name="T10" fmla="*/ 516 w 516"/>
                  <a:gd name="T11" fmla="*/ 173 h 516"/>
                </a:gdLst>
                <a:ahLst/>
                <a:cxnLst>
                  <a:cxn ang="0">
                    <a:pos x="T0" y="T1"/>
                  </a:cxn>
                  <a:cxn ang="0">
                    <a:pos x="T2" y="T3"/>
                  </a:cxn>
                  <a:cxn ang="0">
                    <a:pos x="T4" y="T5"/>
                  </a:cxn>
                  <a:cxn ang="0">
                    <a:pos x="T6" y="T7"/>
                  </a:cxn>
                  <a:cxn ang="0">
                    <a:pos x="T8" y="T9"/>
                  </a:cxn>
                  <a:cxn ang="0">
                    <a:pos x="T10" y="T11"/>
                  </a:cxn>
                </a:cxnLst>
                <a:rect l="0" t="0" r="r" b="b"/>
                <a:pathLst>
                  <a:path w="516" h="516">
                    <a:moveTo>
                      <a:pt x="516" y="173"/>
                    </a:moveTo>
                    <a:lnTo>
                      <a:pt x="173" y="516"/>
                    </a:lnTo>
                    <a:lnTo>
                      <a:pt x="0" y="342"/>
                    </a:lnTo>
                    <a:lnTo>
                      <a:pt x="342" y="0"/>
                    </a:lnTo>
                    <a:lnTo>
                      <a:pt x="516" y="173"/>
                    </a:lnTo>
                    <a:lnTo>
                      <a:pt x="516"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4"/>
              <p:cNvSpPr>
                <a:spLocks/>
              </p:cNvSpPr>
              <p:nvPr/>
            </p:nvSpPr>
            <p:spPr bwMode="auto">
              <a:xfrm>
                <a:off x="5541963" y="5106988"/>
                <a:ext cx="434975" cy="430213"/>
              </a:xfrm>
              <a:custGeom>
                <a:avLst/>
                <a:gdLst>
                  <a:gd name="T0" fmla="*/ 100 w 274"/>
                  <a:gd name="T1" fmla="*/ 0 h 271"/>
                  <a:gd name="T2" fmla="*/ 274 w 274"/>
                  <a:gd name="T3" fmla="*/ 176 h 271"/>
                  <a:gd name="T4" fmla="*/ 245 w 274"/>
                  <a:gd name="T5" fmla="*/ 204 h 271"/>
                  <a:gd name="T6" fmla="*/ 0 w 274"/>
                  <a:gd name="T7" fmla="*/ 271 h 271"/>
                  <a:gd name="T8" fmla="*/ 69 w 274"/>
                  <a:gd name="T9" fmla="*/ 28 h 271"/>
                  <a:gd name="T10" fmla="*/ 100 w 274"/>
                  <a:gd name="T11" fmla="*/ 0 h 271"/>
                  <a:gd name="T12" fmla="*/ 100 w 274"/>
                  <a:gd name="T13" fmla="*/ 0 h 271"/>
                  <a:gd name="T14" fmla="*/ 100 w 27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271">
                    <a:moveTo>
                      <a:pt x="100" y="0"/>
                    </a:moveTo>
                    <a:lnTo>
                      <a:pt x="274" y="176"/>
                    </a:lnTo>
                    <a:lnTo>
                      <a:pt x="245" y="204"/>
                    </a:lnTo>
                    <a:lnTo>
                      <a:pt x="0" y="271"/>
                    </a:lnTo>
                    <a:lnTo>
                      <a:pt x="69" y="28"/>
                    </a:lnTo>
                    <a:lnTo>
                      <a:pt x="100" y="0"/>
                    </a:lnTo>
                    <a:lnTo>
                      <a:pt x="100" y="0"/>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5"/>
              <p:cNvSpPr>
                <a:spLocks/>
              </p:cNvSpPr>
              <p:nvPr/>
            </p:nvSpPr>
            <p:spPr bwMode="auto">
              <a:xfrm>
                <a:off x="5451475" y="4286250"/>
                <a:ext cx="661988" cy="608013"/>
              </a:xfrm>
              <a:custGeom>
                <a:avLst/>
                <a:gdLst>
                  <a:gd name="T0" fmla="*/ 71 w 175"/>
                  <a:gd name="T1" fmla="*/ 161 h 161"/>
                  <a:gd name="T2" fmla="*/ 0 w 175"/>
                  <a:gd name="T3" fmla="*/ 88 h 161"/>
                  <a:gd name="T4" fmla="*/ 81 w 175"/>
                  <a:gd name="T5" fmla="*/ 10 h 161"/>
                  <a:gd name="T6" fmla="*/ 106 w 175"/>
                  <a:gd name="T7" fmla="*/ 0 h 161"/>
                  <a:gd name="T8" fmla="*/ 135 w 175"/>
                  <a:gd name="T9" fmla="*/ 13 h 161"/>
                  <a:gd name="T10" fmla="*/ 135 w 175"/>
                  <a:gd name="T11" fmla="*/ 13 h 161"/>
                  <a:gd name="T12" fmla="*/ 175 w 175"/>
                  <a:gd name="T13" fmla="*/ 51 h 161"/>
                  <a:gd name="T14" fmla="*/ 163 w 175"/>
                  <a:gd name="T15" fmla="*/ 63 h 161"/>
                  <a:gd name="T16" fmla="*/ 124 w 175"/>
                  <a:gd name="T17" fmla="*/ 25 h 161"/>
                  <a:gd name="T18" fmla="*/ 106 w 175"/>
                  <a:gd name="T19" fmla="*/ 17 h 161"/>
                  <a:gd name="T20" fmla="*/ 91 w 175"/>
                  <a:gd name="T21" fmla="*/ 23 h 161"/>
                  <a:gd name="T22" fmla="*/ 24 w 175"/>
                  <a:gd name="T23" fmla="*/ 88 h 161"/>
                  <a:gd name="T24" fmla="*/ 83 w 175"/>
                  <a:gd name="T25" fmla="*/ 149 h 161"/>
                  <a:gd name="T26" fmla="*/ 71 w 175"/>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61">
                    <a:moveTo>
                      <a:pt x="71" y="161"/>
                    </a:moveTo>
                    <a:cubicBezTo>
                      <a:pt x="0" y="88"/>
                      <a:pt x="0" y="88"/>
                      <a:pt x="0" y="88"/>
                    </a:cubicBezTo>
                    <a:cubicBezTo>
                      <a:pt x="81" y="10"/>
                      <a:pt x="81" y="10"/>
                      <a:pt x="81" y="10"/>
                    </a:cubicBezTo>
                    <a:cubicBezTo>
                      <a:pt x="89" y="3"/>
                      <a:pt x="97" y="0"/>
                      <a:pt x="106" y="0"/>
                    </a:cubicBezTo>
                    <a:cubicBezTo>
                      <a:pt x="115" y="0"/>
                      <a:pt x="123" y="2"/>
                      <a:pt x="135" y="13"/>
                    </a:cubicBezTo>
                    <a:cubicBezTo>
                      <a:pt x="135" y="13"/>
                      <a:pt x="135" y="13"/>
                      <a:pt x="135" y="13"/>
                    </a:cubicBezTo>
                    <a:cubicBezTo>
                      <a:pt x="175" y="51"/>
                      <a:pt x="175" y="51"/>
                      <a:pt x="175" y="51"/>
                    </a:cubicBezTo>
                    <a:cubicBezTo>
                      <a:pt x="163" y="63"/>
                      <a:pt x="163" y="63"/>
                      <a:pt x="163" y="63"/>
                    </a:cubicBezTo>
                    <a:cubicBezTo>
                      <a:pt x="124" y="25"/>
                      <a:pt x="124" y="25"/>
                      <a:pt x="124" y="25"/>
                    </a:cubicBezTo>
                    <a:cubicBezTo>
                      <a:pt x="114" y="17"/>
                      <a:pt x="110" y="17"/>
                      <a:pt x="106" y="17"/>
                    </a:cubicBezTo>
                    <a:cubicBezTo>
                      <a:pt x="101" y="17"/>
                      <a:pt x="97" y="18"/>
                      <a:pt x="91" y="23"/>
                    </a:cubicBezTo>
                    <a:cubicBezTo>
                      <a:pt x="24" y="88"/>
                      <a:pt x="24" y="88"/>
                      <a:pt x="24" y="88"/>
                    </a:cubicBezTo>
                    <a:cubicBezTo>
                      <a:pt x="83" y="149"/>
                      <a:pt x="83" y="149"/>
                      <a:pt x="83" y="149"/>
                    </a:cubicBezTo>
                    <a:lnTo>
                      <a:pt x="7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6"/>
              <p:cNvSpPr>
                <a:spLocks/>
              </p:cNvSpPr>
              <p:nvPr/>
            </p:nvSpPr>
            <p:spPr bwMode="auto">
              <a:xfrm>
                <a:off x="5583238" y="4603750"/>
                <a:ext cx="163513" cy="158750"/>
              </a:xfrm>
              <a:custGeom>
                <a:avLst/>
                <a:gdLst>
                  <a:gd name="T0" fmla="*/ 9 w 43"/>
                  <a:gd name="T1" fmla="*/ 42 h 42"/>
                  <a:gd name="T2" fmla="*/ 3 w 43"/>
                  <a:gd name="T3" fmla="*/ 39 h 42"/>
                  <a:gd name="T4" fmla="*/ 3 w 43"/>
                  <a:gd name="T5" fmla="*/ 28 h 42"/>
                  <a:gd name="T6" fmla="*/ 29 w 43"/>
                  <a:gd name="T7" fmla="*/ 3 h 42"/>
                  <a:gd name="T8" fmla="*/ 40 w 43"/>
                  <a:gd name="T9" fmla="*/ 3 h 42"/>
                  <a:gd name="T10" fmla="*/ 40 w 43"/>
                  <a:gd name="T11" fmla="*/ 14 h 42"/>
                  <a:gd name="T12" fmla="*/ 14 w 43"/>
                  <a:gd name="T13" fmla="*/ 39 h 42"/>
                  <a:gd name="T14" fmla="*/ 9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9" y="42"/>
                    </a:moveTo>
                    <a:cubicBezTo>
                      <a:pt x="7" y="42"/>
                      <a:pt x="5" y="41"/>
                      <a:pt x="3" y="39"/>
                    </a:cubicBezTo>
                    <a:cubicBezTo>
                      <a:pt x="0" y="36"/>
                      <a:pt x="0" y="31"/>
                      <a:pt x="3" y="28"/>
                    </a:cubicBezTo>
                    <a:cubicBezTo>
                      <a:pt x="29" y="3"/>
                      <a:pt x="29" y="3"/>
                      <a:pt x="29" y="3"/>
                    </a:cubicBezTo>
                    <a:cubicBezTo>
                      <a:pt x="32" y="0"/>
                      <a:pt x="37" y="0"/>
                      <a:pt x="40" y="3"/>
                    </a:cubicBezTo>
                    <a:cubicBezTo>
                      <a:pt x="43" y="6"/>
                      <a:pt x="43" y="11"/>
                      <a:pt x="40" y="14"/>
                    </a:cubicBezTo>
                    <a:cubicBezTo>
                      <a:pt x="14" y="39"/>
                      <a:pt x="14" y="39"/>
                      <a:pt x="14" y="39"/>
                    </a:cubicBezTo>
                    <a:cubicBezTo>
                      <a:pt x="13" y="41"/>
                      <a:pt x="11" y="42"/>
                      <a:pt x="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7"/>
              <p:cNvSpPr>
                <a:spLocks/>
              </p:cNvSpPr>
              <p:nvPr/>
            </p:nvSpPr>
            <p:spPr bwMode="auto">
              <a:xfrm>
                <a:off x="5670550" y="4652963"/>
                <a:ext cx="211138" cy="207963"/>
              </a:xfrm>
              <a:custGeom>
                <a:avLst/>
                <a:gdLst>
                  <a:gd name="T0" fmla="*/ 8 w 56"/>
                  <a:gd name="T1" fmla="*/ 55 h 55"/>
                  <a:gd name="T2" fmla="*/ 3 w 56"/>
                  <a:gd name="T3" fmla="*/ 52 h 55"/>
                  <a:gd name="T4" fmla="*/ 3 w 56"/>
                  <a:gd name="T5" fmla="*/ 41 h 55"/>
                  <a:gd name="T6" fmla="*/ 41 w 56"/>
                  <a:gd name="T7" fmla="*/ 3 h 55"/>
                  <a:gd name="T8" fmla="*/ 53 w 56"/>
                  <a:gd name="T9" fmla="*/ 3 h 55"/>
                  <a:gd name="T10" fmla="*/ 53 w 56"/>
                  <a:gd name="T11" fmla="*/ 14 h 55"/>
                  <a:gd name="T12" fmla="*/ 14 w 56"/>
                  <a:gd name="T13" fmla="*/ 52 h 55"/>
                  <a:gd name="T14" fmla="*/ 8 w 56"/>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5">
                    <a:moveTo>
                      <a:pt x="8" y="55"/>
                    </a:moveTo>
                    <a:cubicBezTo>
                      <a:pt x="6" y="55"/>
                      <a:pt x="4" y="54"/>
                      <a:pt x="3" y="52"/>
                    </a:cubicBezTo>
                    <a:cubicBezTo>
                      <a:pt x="0" y="49"/>
                      <a:pt x="0" y="44"/>
                      <a:pt x="3" y="41"/>
                    </a:cubicBezTo>
                    <a:cubicBezTo>
                      <a:pt x="41" y="3"/>
                      <a:pt x="41" y="3"/>
                      <a:pt x="41" y="3"/>
                    </a:cubicBezTo>
                    <a:cubicBezTo>
                      <a:pt x="44" y="0"/>
                      <a:pt x="49" y="0"/>
                      <a:pt x="53" y="3"/>
                    </a:cubicBezTo>
                    <a:cubicBezTo>
                      <a:pt x="56" y="6"/>
                      <a:pt x="56" y="11"/>
                      <a:pt x="53" y="14"/>
                    </a:cubicBezTo>
                    <a:cubicBezTo>
                      <a:pt x="14" y="52"/>
                      <a:pt x="14" y="52"/>
                      <a:pt x="14" y="52"/>
                    </a:cubicBezTo>
                    <a:cubicBezTo>
                      <a:pt x="12" y="54"/>
                      <a:pt x="10" y="55"/>
                      <a:pt x="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8"/>
              <p:cNvSpPr>
                <a:spLocks/>
              </p:cNvSpPr>
              <p:nvPr/>
            </p:nvSpPr>
            <p:spPr bwMode="auto">
              <a:xfrm>
                <a:off x="6184900" y="4984750"/>
                <a:ext cx="612776" cy="661988"/>
              </a:xfrm>
              <a:custGeom>
                <a:avLst/>
                <a:gdLst>
                  <a:gd name="T0" fmla="*/ 74 w 162"/>
                  <a:gd name="T1" fmla="*/ 175 h 175"/>
                  <a:gd name="T2" fmla="*/ 0 w 162"/>
                  <a:gd name="T3" fmla="*/ 101 h 175"/>
                  <a:gd name="T4" fmla="*/ 12 w 162"/>
                  <a:gd name="T5" fmla="*/ 89 h 175"/>
                  <a:gd name="T6" fmla="*/ 74 w 162"/>
                  <a:gd name="T7" fmla="*/ 151 h 175"/>
                  <a:gd name="T8" fmla="*/ 140 w 162"/>
                  <a:gd name="T9" fmla="*/ 83 h 175"/>
                  <a:gd name="T10" fmla="*/ 145 w 162"/>
                  <a:gd name="T11" fmla="*/ 69 h 175"/>
                  <a:gd name="T12" fmla="*/ 137 w 162"/>
                  <a:gd name="T13" fmla="*/ 51 h 175"/>
                  <a:gd name="T14" fmla="*/ 99 w 162"/>
                  <a:gd name="T15" fmla="*/ 12 h 175"/>
                  <a:gd name="T16" fmla="*/ 111 w 162"/>
                  <a:gd name="T17" fmla="*/ 0 h 175"/>
                  <a:gd name="T18" fmla="*/ 149 w 162"/>
                  <a:gd name="T19" fmla="*/ 39 h 175"/>
                  <a:gd name="T20" fmla="*/ 162 w 162"/>
                  <a:gd name="T21" fmla="*/ 68 h 175"/>
                  <a:gd name="T22" fmla="*/ 152 w 162"/>
                  <a:gd name="T23" fmla="*/ 94 h 175"/>
                  <a:gd name="T24" fmla="*/ 152 w 162"/>
                  <a:gd name="T25" fmla="*/ 95 h 175"/>
                  <a:gd name="T26" fmla="*/ 74 w 162"/>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175">
                    <a:moveTo>
                      <a:pt x="74" y="175"/>
                    </a:moveTo>
                    <a:cubicBezTo>
                      <a:pt x="0" y="101"/>
                      <a:pt x="0" y="101"/>
                      <a:pt x="0" y="101"/>
                    </a:cubicBezTo>
                    <a:cubicBezTo>
                      <a:pt x="12" y="89"/>
                      <a:pt x="12" y="89"/>
                      <a:pt x="12" y="89"/>
                    </a:cubicBezTo>
                    <a:cubicBezTo>
                      <a:pt x="74" y="151"/>
                      <a:pt x="74" y="151"/>
                      <a:pt x="74" y="151"/>
                    </a:cubicBezTo>
                    <a:cubicBezTo>
                      <a:pt x="140" y="83"/>
                      <a:pt x="140" y="83"/>
                      <a:pt x="140" y="83"/>
                    </a:cubicBezTo>
                    <a:cubicBezTo>
                      <a:pt x="144" y="78"/>
                      <a:pt x="145" y="74"/>
                      <a:pt x="145" y="69"/>
                    </a:cubicBezTo>
                    <a:cubicBezTo>
                      <a:pt x="145" y="64"/>
                      <a:pt x="145" y="60"/>
                      <a:pt x="137" y="51"/>
                    </a:cubicBezTo>
                    <a:cubicBezTo>
                      <a:pt x="99" y="12"/>
                      <a:pt x="99" y="12"/>
                      <a:pt x="99" y="12"/>
                    </a:cubicBezTo>
                    <a:cubicBezTo>
                      <a:pt x="111" y="0"/>
                      <a:pt x="111" y="0"/>
                      <a:pt x="111" y="0"/>
                    </a:cubicBezTo>
                    <a:cubicBezTo>
                      <a:pt x="149" y="39"/>
                      <a:pt x="149" y="39"/>
                      <a:pt x="149" y="39"/>
                    </a:cubicBezTo>
                    <a:cubicBezTo>
                      <a:pt x="160" y="51"/>
                      <a:pt x="162" y="59"/>
                      <a:pt x="162" y="68"/>
                    </a:cubicBezTo>
                    <a:cubicBezTo>
                      <a:pt x="162" y="77"/>
                      <a:pt x="159" y="85"/>
                      <a:pt x="152" y="94"/>
                    </a:cubicBezTo>
                    <a:cubicBezTo>
                      <a:pt x="152" y="95"/>
                      <a:pt x="152" y="95"/>
                      <a:pt x="152" y="95"/>
                    </a:cubicBezTo>
                    <a:lnTo>
                      <a:pt x="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9"/>
              <p:cNvSpPr>
                <a:spLocks/>
              </p:cNvSpPr>
              <p:nvPr/>
            </p:nvSpPr>
            <p:spPr bwMode="auto">
              <a:xfrm>
                <a:off x="6321425" y="5348288"/>
                <a:ext cx="158750" cy="158750"/>
              </a:xfrm>
              <a:custGeom>
                <a:avLst/>
                <a:gdLst>
                  <a:gd name="T0" fmla="*/ 8 w 42"/>
                  <a:gd name="T1" fmla="*/ 42 h 42"/>
                  <a:gd name="T2" fmla="*/ 3 w 42"/>
                  <a:gd name="T3" fmla="*/ 40 h 42"/>
                  <a:gd name="T4" fmla="*/ 3 w 42"/>
                  <a:gd name="T5" fmla="*/ 29 h 42"/>
                  <a:gd name="T6" fmla="*/ 28 w 42"/>
                  <a:gd name="T7" fmla="*/ 4 h 42"/>
                  <a:gd name="T8" fmla="*/ 39 w 42"/>
                  <a:gd name="T9" fmla="*/ 4 h 42"/>
                  <a:gd name="T10" fmla="*/ 39 w 42"/>
                  <a:gd name="T11" fmla="*/ 15 h 42"/>
                  <a:gd name="T12" fmla="*/ 14 w 42"/>
                  <a:gd name="T13" fmla="*/ 40 h 42"/>
                  <a:gd name="T14" fmla="*/ 8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8" y="42"/>
                    </a:moveTo>
                    <a:cubicBezTo>
                      <a:pt x="6" y="42"/>
                      <a:pt x="4" y="42"/>
                      <a:pt x="3" y="40"/>
                    </a:cubicBezTo>
                    <a:cubicBezTo>
                      <a:pt x="0" y="37"/>
                      <a:pt x="0" y="32"/>
                      <a:pt x="3" y="29"/>
                    </a:cubicBezTo>
                    <a:cubicBezTo>
                      <a:pt x="28" y="4"/>
                      <a:pt x="28" y="4"/>
                      <a:pt x="28" y="4"/>
                    </a:cubicBezTo>
                    <a:cubicBezTo>
                      <a:pt x="31" y="0"/>
                      <a:pt x="36" y="0"/>
                      <a:pt x="39" y="4"/>
                    </a:cubicBezTo>
                    <a:cubicBezTo>
                      <a:pt x="42" y="7"/>
                      <a:pt x="42" y="12"/>
                      <a:pt x="39" y="15"/>
                    </a:cubicBezTo>
                    <a:cubicBezTo>
                      <a:pt x="14" y="40"/>
                      <a:pt x="14" y="40"/>
                      <a:pt x="14" y="40"/>
                    </a:cubicBezTo>
                    <a:cubicBezTo>
                      <a:pt x="12" y="42"/>
                      <a:pt x="10" y="42"/>
                      <a:pt x="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0"/>
              <p:cNvSpPr>
                <a:spLocks/>
              </p:cNvSpPr>
              <p:nvPr/>
            </p:nvSpPr>
            <p:spPr bwMode="auto">
              <a:xfrm>
                <a:off x="6223000" y="5216525"/>
                <a:ext cx="211138" cy="207963"/>
              </a:xfrm>
              <a:custGeom>
                <a:avLst/>
                <a:gdLst>
                  <a:gd name="T0" fmla="*/ 8 w 56"/>
                  <a:gd name="T1" fmla="*/ 55 h 55"/>
                  <a:gd name="T2" fmla="*/ 3 w 56"/>
                  <a:gd name="T3" fmla="*/ 53 h 55"/>
                  <a:gd name="T4" fmla="*/ 3 w 56"/>
                  <a:gd name="T5" fmla="*/ 42 h 55"/>
                  <a:gd name="T6" fmla="*/ 41 w 56"/>
                  <a:gd name="T7" fmla="*/ 3 h 55"/>
                  <a:gd name="T8" fmla="*/ 52 w 56"/>
                  <a:gd name="T9" fmla="*/ 3 h 55"/>
                  <a:gd name="T10" fmla="*/ 52 w 56"/>
                  <a:gd name="T11" fmla="*/ 14 h 55"/>
                  <a:gd name="T12" fmla="*/ 14 w 56"/>
                  <a:gd name="T13" fmla="*/ 53 h 55"/>
                  <a:gd name="T14" fmla="*/ 8 w 56"/>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5">
                    <a:moveTo>
                      <a:pt x="8" y="55"/>
                    </a:moveTo>
                    <a:cubicBezTo>
                      <a:pt x="6" y="55"/>
                      <a:pt x="4" y="54"/>
                      <a:pt x="3" y="53"/>
                    </a:cubicBezTo>
                    <a:cubicBezTo>
                      <a:pt x="0" y="50"/>
                      <a:pt x="0" y="45"/>
                      <a:pt x="3" y="42"/>
                    </a:cubicBezTo>
                    <a:cubicBezTo>
                      <a:pt x="41" y="3"/>
                      <a:pt x="41" y="3"/>
                      <a:pt x="41" y="3"/>
                    </a:cubicBezTo>
                    <a:cubicBezTo>
                      <a:pt x="44" y="0"/>
                      <a:pt x="49" y="0"/>
                      <a:pt x="52" y="3"/>
                    </a:cubicBezTo>
                    <a:cubicBezTo>
                      <a:pt x="56" y="6"/>
                      <a:pt x="56" y="11"/>
                      <a:pt x="52" y="14"/>
                    </a:cubicBezTo>
                    <a:cubicBezTo>
                      <a:pt x="14" y="53"/>
                      <a:pt x="14" y="53"/>
                      <a:pt x="14" y="53"/>
                    </a:cubicBezTo>
                    <a:cubicBezTo>
                      <a:pt x="12" y="54"/>
                      <a:pt x="10" y="55"/>
                      <a:pt x="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 name="组合 18"/>
          <p:cNvGrpSpPr/>
          <p:nvPr/>
        </p:nvGrpSpPr>
        <p:grpSpPr>
          <a:xfrm>
            <a:off x="13517" y="4391111"/>
            <a:ext cx="1233868" cy="1092559"/>
            <a:chOff x="1952172" y="3041650"/>
            <a:chExt cx="1092200" cy="1092200"/>
          </a:xfrm>
        </p:grpSpPr>
        <p:sp>
          <p:nvSpPr>
            <p:cNvPr id="20" name="椭圆 19"/>
            <p:cNvSpPr/>
            <p:nvPr/>
          </p:nvSpPr>
          <p:spPr>
            <a:xfrm>
              <a:off x="1952172" y="3041650"/>
              <a:ext cx="1092200" cy="1092200"/>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157264" y="3251801"/>
              <a:ext cx="682011" cy="689250"/>
              <a:chOff x="5451475" y="4286250"/>
              <a:chExt cx="1346201" cy="1360488"/>
            </a:xfrm>
            <a:solidFill>
              <a:schemeClr val="tx2">
                <a:lumMod val="50000"/>
              </a:schemeClr>
            </a:solidFill>
          </p:grpSpPr>
          <p:sp>
            <p:nvSpPr>
              <p:cNvPr id="22" name="Freeform 22"/>
              <p:cNvSpPr>
                <a:spLocks/>
              </p:cNvSpPr>
              <p:nvPr/>
            </p:nvSpPr>
            <p:spPr bwMode="auto">
              <a:xfrm>
                <a:off x="6338888" y="4343400"/>
                <a:ext cx="409575" cy="400050"/>
              </a:xfrm>
              <a:custGeom>
                <a:avLst/>
                <a:gdLst>
                  <a:gd name="T0" fmla="*/ 41 w 108"/>
                  <a:gd name="T1" fmla="*/ 0 h 106"/>
                  <a:gd name="T2" fmla="*/ 54 w 108"/>
                  <a:gd name="T3" fmla="*/ 6 h 106"/>
                  <a:gd name="T4" fmla="*/ 101 w 108"/>
                  <a:gd name="T5" fmla="*/ 52 h 106"/>
                  <a:gd name="T6" fmla="*/ 101 w 108"/>
                  <a:gd name="T7" fmla="*/ 79 h 106"/>
                  <a:gd name="T8" fmla="*/ 73 w 108"/>
                  <a:gd name="T9" fmla="*/ 106 h 106"/>
                  <a:gd name="T10" fmla="*/ 0 w 108"/>
                  <a:gd name="T11" fmla="*/ 33 h 106"/>
                  <a:gd name="T12" fmla="*/ 27 w 108"/>
                  <a:gd name="T13" fmla="*/ 6 h 106"/>
                  <a:gd name="T14" fmla="*/ 41 w 108"/>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6">
                    <a:moveTo>
                      <a:pt x="41" y="0"/>
                    </a:moveTo>
                    <a:cubicBezTo>
                      <a:pt x="45" y="0"/>
                      <a:pt x="50" y="2"/>
                      <a:pt x="54" y="6"/>
                    </a:cubicBezTo>
                    <a:cubicBezTo>
                      <a:pt x="101" y="52"/>
                      <a:pt x="101" y="52"/>
                      <a:pt x="101" y="52"/>
                    </a:cubicBezTo>
                    <a:cubicBezTo>
                      <a:pt x="108" y="59"/>
                      <a:pt x="108" y="71"/>
                      <a:pt x="101" y="79"/>
                    </a:cubicBezTo>
                    <a:cubicBezTo>
                      <a:pt x="73" y="106"/>
                      <a:pt x="73" y="106"/>
                      <a:pt x="73" y="106"/>
                    </a:cubicBezTo>
                    <a:cubicBezTo>
                      <a:pt x="0" y="33"/>
                      <a:pt x="0" y="33"/>
                      <a:pt x="0" y="33"/>
                    </a:cubicBezTo>
                    <a:cubicBezTo>
                      <a:pt x="27" y="6"/>
                      <a:pt x="27" y="6"/>
                      <a:pt x="27" y="6"/>
                    </a:cubicBezTo>
                    <a:cubicBezTo>
                      <a:pt x="31" y="2"/>
                      <a:pt x="36"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p:cNvSpPr>
                <a:spLocks/>
              </p:cNvSpPr>
              <p:nvPr/>
            </p:nvSpPr>
            <p:spPr bwMode="auto">
              <a:xfrm>
                <a:off x="5746750" y="4521200"/>
                <a:ext cx="819150" cy="819150"/>
              </a:xfrm>
              <a:custGeom>
                <a:avLst/>
                <a:gdLst>
                  <a:gd name="T0" fmla="*/ 516 w 516"/>
                  <a:gd name="T1" fmla="*/ 173 h 516"/>
                  <a:gd name="T2" fmla="*/ 173 w 516"/>
                  <a:gd name="T3" fmla="*/ 516 h 516"/>
                  <a:gd name="T4" fmla="*/ 0 w 516"/>
                  <a:gd name="T5" fmla="*/ 342 h 516"/>
                  <a:gd name="T6" fmla="*/ 342 w 516"/>
                  <a:gd name="T7" fmla="*/ 0 h 516"/>
                  <a:gd name="T8" fmla="*/ 516 w 516"/>
                  <a:gd name="T9" fmla="*/ 173 h 516"/>
                  <a:gd name="T10" fmla="*/ 516 w 516"/>
                  <a:gd name="T11" fmla="*/ 173 h 516"/>
                </a:gdLst>
                <a:ahLst/>
                <a:cxnLst>
                  <a:cxn ang="0">
                    <a:pos x="T0" y="T1"/>
                  </a:cxn>
                  <a:cxn ang="0">
                    <a:pos x="T2" y="T3"/>
                  </a:cxn>
                  <a:cxn ang="0">
                    <a:pos x="T4" y="T5"/>
                  </a:cxn>
                  <a:cxn ang="0">
                    <a:pos x="T6" y="T7"/>
                  </a:cxn>
                  <a:cxn ang="0">
                    <a:pos x="T8" y="T9"/>
                  </a:cxn>
                  <a:cxn ang="0">
                    <a:pos x="T10" y="T11"/>
                  </a:cxn>
                </a:cxnLst>
                <a:rect l="0" t="0" r="r" b="b"/>
                <a:pathLst>
                  <a:path w="516" h="516">
                    <a:moveTo>
                      <a:pt x="516" y="173"/>
                    </a:moveTo>
                    <a:lnTo>
                      <a:pt x="173" y="516"/>
                    </a:lnTo>
                    <a:lnTo>
                      <a:pt x="0" y="342"/>
                    </a:lnTo>
                    <a:lnTo>
                      <a:pt x="342" y="0"/>
                    </a:lnTo>
                    <a:lnTo>
                      <a:pt x="516" y="173"/>
                    </a:lnTo>
                    <a:lnTo>
                      <a:pt x="516"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p:cNvSpPr>
                <a:spLocks/>
              </p:cNvSpPr>
              <p:nvPr/>
            </p:nvSpPr>
            <p:spPr bwMode="auto">
              <a:xfrm>
                <a:off x="5541963" y="5106988"/>
                <a:ext cx="434975" cy="430213"/>
              </a:xfrm>
              <a:custGeom>
                <a:avLst/>
                <a:gdLst>
                  <a:gd name="T0" fmla="*/ 100 w 274"/>
                  <a:gd name="T1" fmla="*/ 0 h 271"/>
                  <a:gd name="T2" fmla="*/ 274 w 274"/>
                  <a:gd name="T3" fmla="*/ 176 h 271"/>
                  <a:gd name="T4" fmla="*/ 245 w 274"/>
                  <a:gd name="T5" fmla="*/ 204 h 271"/>
                  <a:gd name="T6" fmla="*/ 0 w 274"/>
                  <a:gd name="T7" fmla="*/ 271 h 271"/>
                  <a:gd name="T8" fmla="*/ 69 w 274"/>
                  <a:gd name="T9" fmla="*/ 28 h 271"/>
                  <a:gd name="T10" fmla="*/ 100 w 274"/>
                  <a:gd name="T11" fmla="*/ 0 h 271"/>
                  <a:gd name="T12" fmla="*/ 100 w 274"/>
                  <a:gd name="T13" fmla="*/ 0 h 271"/>
                  <a:gd name="T14" fmla="*/ 100 w 27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271">
                    <a:moveTo>
                      <a:pt x="100" y="0"/>
                    </a:moveTo>
                    <a:lnTo>
                      <a:pt x="274" y="176"/>
                    </a:lnTo>
                    <a:lnTo>
                      <a:pt x="245" y="204"/>
                    </a:lnTo>
                    <a:lnTo>
                      <a:pt x="0" y="271"/>
                    </a:lnTo>
                    <a:lnTo>
                      <a:pt x="69" y="28"/>
                    </a:lnTo>
                    <a:lnTo>
                      <a:pt x="100" y="0"/>
                    </a:lnTo>
                    <a:lnTo>
                      <a:pt x="100" y="0"/>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p:cNvSpPr>
                <a:spLocks/>
              </p:cNvSpPr>
              <p:nvPr/>
            </p:nvSpPr>
            <p:spPr bwMode="auto">
              <a:xfrm>
                <a:off x="5451475" y="4286250"/>
                <a:ext cx="661988" cy="608013"/>
              </a:xfrm>
              <a:custGeom>
                <a:avLst/>
                <a:gdLst>
                  <a:gd name="T0" fmla="*/ 71 w 175"/>
                  <a:gd name="T1" fmla="*/ 161 h 161"/>
                  <a:gd name="T2" fmla="*/ 0 w 175"/>
                  <a:gd name="T3" fmla="*/ 88 h 161"/>
                  <a:gd name="T4" fmla="*/ 81 w 175"/>
                  <a:gd name="T5" fmla="*/ 10 h 161"/>
                  <a:gd name="T6" fmla="*/ 106 w 175"/>
                  <a:gd name="T7" fmla="*/ 0 h 161"/>
                  <a:gd name="T8" fmla="*/ 135 w 175"/>
                  <a:gd name="T9" fmla="*/ 13 h 161"/>
                  <a:gd name="T10" fmla="*/ 135 w 175"/>
                  <a:gd name="T11" fmla="*/ 13 h 161"/>
                  <a:gd name="T12" fmla="*/ 175 w 175"/>
                  <a:gd name="T13" fmla="*/ 51 h 161"/>
                  <a:gd name="T14" fmla="*/ 163 w 175"/>
                  <a:gd name="T15" fmla="*/ 63 h 161"/>
                  <a:gd name="T16" fmla="*/ 124 w 175"/>
                  <a:gd name="T17" fmla="*/ 25 h 161"/>
                  <a:gd name="T18" fmla="*/ 106 w 175"/>
                  <a:gd name="T19" fmla="*/ 17 h 161"/>
                  <a:gd name="T20" fmla="*/ 91 w 175"/>
                  <a:gd name="T21" fmla="*/ 23 h 161"/>
                  <a:gd name="T22" fmla="*/ 24 w 175"/>
                  <a:gd name="T23" fmla="*/ 88 h 161"/>
                  <a:gd name="T24" fmla="*/ 83 w 175"/>
                  <a:gd name="T25" fmla="*/ 149 h 161"/>
                  <a:gd name="T26" fmla="*/ 71 w 175"/>
                  <a:gd name="T2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161">
                    <a:moveTo>
                      <a:pt x="71" y="161"/>
                    </a:moveTo>
                    <a:cubicBezTo>
                      <a:pt x="0" y="88"/>
                      <a:pt x="0" y="88"/>
                      <a:pt x="0" y="88"/>
                    </a:cubicBezTo>
                    <a:cubicBezTo>
                      <a:pt x="81" y="10"/>
                      <a:pt x="81" y="10"/>
                      <a:pt x="81" y="10"/>
                    </a:cubicBezTo>
                    <a:cubicBezTo>
                      <a:pt x="89" y="3"/>
                      <a:pt x="97" y="0"/>
                      <a:pt x="106" y="0"/>
                    </a:cubicBezTo>
                    <a:cubicBezTo>
                      <a:pt x="115" y="0"/>
                      <a:pt x="123" y="2"/>
                      <a:pt x="135" y="13"/>
                    </a:cubicBezTo>
                    <a:cubicBezTo>
                      <a:pt x="135" y="13"/>
                      <a:pt x="135" y="13"/>
                      <a:pt x="135" y="13"/>
                    </a:cubicBezTo>
                    <a:cubicBezTo>
                      <a:pt x="175" y="51"/>
                      <a:pt x="175" y="51"/>
                      <a:pt x="175" y="51"/>
                    </a:cubicBezTo>
                    <a:cubicBezTo>
                      <a:pt x="163" y="63"/>
                      <a:pt x="163" y="63"/>
                      <a:pt x="163" y="63"/>
                    </a:cubicBezTo>
                    <a:cubicBezTo>
                      <a:pt x="124" y="25"/>
                      <a:pt x="124" y="25"/>
                      <a:pt x="124" y="25"/>
                    </a:cubicBezTo>
                    <a:cubicBezTo>
                      <a:pt x="114" y="17"/>
                      <a:pt x="110" y="17"/>
                      <a:pt x="106" y="17"/>
                    </a:cubicBezTo>
                    <a:cubicBezTo>
                      <a:pt x="101" y="17"/>
                      <a:pt x="97" y="18"/>
                      <a:pt x="91" y="23"/>
                    </a:cubicBezTo>
                    <a:cubicBezTo>
                      <a:pt x="24" y="88"/>
                      <a:pt x="24" y="88"/>
                      <a:pt x="24" y="88"/>
                    </a:cubicBezTo>
                    <a:cubicBezTo>
                      <a:pt x="83" y="149"/>
                      <a:pt x="83" y="149"/>
                      <a:pt x="83" y="149"/>
                    </a:cubicBezTo>
                    <a:lnTo>
                      <a:pt x="7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p:cNvSpPr>
                <a:spLocks/>
              </p:cNvSpPr>
              <p:nvPr/>
            </p:nvSpPr>
            <p:spPr bwMode="auto">
              <a:xfrm>
                <a:off x="5583238" y="4603750"/>
                <a:ext cx="163513" cy="158750"/>
              </a:xfrm>
              <a:custGeom>
                <a:avLst/>
                <a:gdLst>
                  <a:gd name="T0" fmla="*/ 9 w 43"/>
                  <a:gd name="T1" fmla="*/ 42 h 42"/>
                  <a:gd name="T2" fmla="*/ 3 w 43"/>
                  <a:gd name="T3" fmla="*/ 39 h 42"/>
                  <a:gd name="T4" fmla="*/ 3 w 43"/>
                  <a:gd name="T5" fmla="*/ 28 h 42"/>
                  <a:gd name="T6" fmla="*/ 29 w 43"/>
                  <a:gd name="T7" fmla="*/ 3 h 42"/>
                  <a:gd name="T8" fmla="*/ 40 w 43"/>
                  <a:gd name="T9" fmla="*/ 3 h 42"/>
                  <a:gd name="T10" fmla="*/ 40 w 43"/>
                  <a:gd name="T11" fmla="*/ 14 h 42"/>
                  <a:gd name="T12" fmla="*/ 14 w 43"/>
                  <a:gd name="T13" fmla="*/ 39 h 42"/>
                  <a:gd name="T14" fmla="*/ 9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9" y="42"/>
                    </a:moveTo>
                    <a:cubicBezTo>
                      <a:pt x="7" y="42"/>
                      <a:pt x="5" y="41"/>
                      <a:pt x="3" y="39"/>
                    </a:cubicBezTo>
                    <a:cubicBezTo>
                      <a:pt x="0" y="36"/>
                      <a:pt x="0" y="31"/>
                      <a:pt x="3" y="28"/>
                    </a:cubicBezTo>
                    <a:cubicBezTo>
                      <a:pt x="29" y="3"/>
                      <a:pt x="29" y="3"/>
                      <a:pt x="29" y="3"/>
                    </a:cubicBezTo>
                    <a:cubicBezTo>
                      <a:pt x="32" y="0"/>
                      <a:pt x="37" y="0"/>
                      <a:pt x="40" y="3"/>
                    </a:cubicBezTo>
                    <a:cubicBezTo>
                      <a:pt x="43" y="6"/>
                      <a:pt x="43" y="11"/>
                      <a:pt x="40" y="14"/>
                    </a:cubicBezTo>
                    <a:cubicBezTo>
                      <a:pt x="14" y="39"/>
                      <a:pt x="14" y="39"/>
                      <a:pt x="14" y="39"/>
                    </a:cubicBezTo>
                    <a:cubicBezTo>
                      <a:pt x="13" y="41"/>
                      <a:pt x="11" y="42"/>
                      <a:pt x="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p:cNvSpPr>
                <a:spLocks/>
              </p:cNvSpPr>
              <p:nvPr/>
            </p:nvSpPr>
            <p:spPr bwMode="auto">
              <a:xfrm>
                <a:off x="5670550" y="4652963"/>
                <a:ext cx="211138" cy="207963"/>
              </a:xfrm>
              <a:custGeom>
                <a:avLst/>
                <a:gdLst>
                  <a:gd name="T0" fmla="*/ 8 w 56"/>
                  <a:gd name="T1" fmla="*/ 55 h 55"/>
                  <a:gd name="T2" fmla="*/ 3 w 56"/>
                  <a:gd name="T3" fmla="*/ 52 h 55"/>
                  <a:gd name="T4" fmla="*/ 3 w 56"/>
                  <a:gd name="T5" fmla="*/ 41 h 55"/>
                  <a:gd name="T6" fmla="*/ 41 w 56"/>
                  <a:gd name="T7" fmla="*/ 3 h 55"/>
                  <a:gd name="T8" fmla="*/ 53 w 56"/>
                  <a:gd name="T9" fmla="*/ 3 h 55"/>
                  <a:gd name="T10" fmla="*/ 53 w 56"/>
                  <a:gd name="T11" fmla="*/ 14 h 55"/>
                  <a:gd name="T12" fmla="*/ 14 w 56"/>
                  <a:gd name="T13" fmla="*/ 52 h 55"/>
                  <a:gd name="T14" fmla="*/ 8 w 56"/>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5">
                    <a:moveTo>
                      <a:pt x="8" y="55"/>
                    </a:moveTo>
                    <a:cubicBezTo>
                      <a:pt x="6" y="55"/>
                      <a:pt x="4" y="54"/>
                      <a:pt x="3" y="52"/>
                    </a:cubicBezTo>
                    <a:cubicBezTo>
                      <a:pt x="0" y="49"/>
                      <a:pt x="0" y="44"/>
                      <a:pt x="3" y="41"/>
                    </a:cubicBezTo>
                    <a:cubicBezTo>
                      <a:pt x="41" y="3"/>
                      <a:pt x="41" y="3"/>
                      <a:pt x="41" y="3"/>
                    </a:cubicBezTo>
                    <a:cubicBezTo>
                      <a:pt x="44" y="0"/>
                      <a:pt x="49" y="0"/>
                      <a:pt x="53" y="3"/>
                    </a:cubicBezTo>
                    <a:cubicBezTo>
                      <a:pt x="56" y="6"/>
                      <a:pt x="56" y="11"/>
                      <a:pt x="53" y="14"/>
                    </a:cubicBezTo>
                    <a:cubicBezTo>
                      <a:pt x="14" y="52"/>
                      <a:pt x="14" y="52"/>
                      <a:pt x="14" y="52"/>
                    </a:cubicBezTo>
                    <a:cubicBezTo>
                      <a:pt x="12" y="54"/>
                      <a:pt x="10" y="55"/>
                      <a:pt x="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p:cNvSpPr>
                <a:spLocks/>
              </p:cNvSpPr>
              <p:nvPr/>
            </p:nvSpPr>
            <p:spPr bwMode="auto">
              <a:xfrm>
                <a:off x="6184900" y="4984750"/>
                <a:ext cx="612776" cy="661988"/>
              </a:xfrm>
              <a:custGeom>
                <a:avLst/>
                <a:gdLst>
                  <a:gd name="T0" fmla="*/ 74 w 162"/>
                  <a:gd name="T1" fmla="*/ 175 h 175"/>
                  <a:gd name="T2" fmla="*/ 0 w 162"/>
                  <a:gd name="T3" fmla="*/ 101 h 175"/>
                  <a:gd name="T4" fmla="*/ 12 w 162"/>
                  <a:gd name="T5" fmla="*/ 89 h 175"/>
                  <a:gd name="T6" fmla="*/ 74 w 162"/>
                  <a:gd name="T7" fmla="*/ 151 h 175"/>
                  <a:gd name="T8" fmla="*/ 140 w 162"/>
                  <a:gd name="T9" fmla="*/ 83 h 175"/>
                  <a:gd name="T10" fmla="*/ 145 w 162"/>
                  <a:gd name="T11" fmla="*/ 69 h 175"/>
                  <a:gd name="T12" fmla="*/ 137 w 162"/>
                  <a:gd name="T13" fmla="*/ 51 h 175"/>
                  <a:gd name="T14" fmla="*/ 99 w 162"/>
                  <a:gd name="T15" fmla="*/ 12 h 175"/>
                  <a:gd name="T16" fmla="*/ 111 w 162"/>
                  <a:gd name="T17" fmla="*/ 0 h 175"/>
                  <a:gd name="T18" fmla="*/ 149 w 162"/>
                  <a:gd name="T19" fmla="*/ 39 h 175"/>
                  <a:gd name="T20" fmla="*/ 162 w 162"/>
                  <a:gd name="T21" fmla="*/ 68 h 175"/>
                  <a:gd name="T22" fmla="*/ 152 w 162"/>
                  <a:gd name="T23" fmla="*/ 94 h 175"/>
                  <a:gd name="T24" fmla="*/ 152 w 162"/>
                  <a:gd name="T25" fmla="*/ 95 h 175"/>
                  <a:gd name="T26" fmla="*/ 74 w 162"/>
                  <a:gd name="T27"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175">
                    <a:moveTo>
                      <a:pt x="74" y="175"/>
                    </a:moveTo>
                    <a:cubicBezTo>
                      <a:pt x="0" y="101"/>
                      <a:pt x="0" y="101"/>
                      <a:pt x="0" y="101"/>
                    </a:cubicBezTo>
                    <a:cubicBezTo>
                      <a:pt x="12" y="89"/>
                      <a:pt x="12" y="89"/>
                      <a:pt x="12" y="89"/>
                    </a:cubicBezTo>
                    <a:cubicBezTo>
                      <a:pt x="74" y="151"/>
                      <a:pt x="74" y="151"/>
                      <a:pt x="74" y="151"/>
                    </a:cubicBezTo>
                    <a:cubicBezTo>
                      <a:pt x="140" y="83"/>
                      <a:pt x="140" y="83"/>
                      <a:pt x="140" y="83"/>
                    </a:cubicBezTo>
                    <a:cubicBezTo>
                      <a:pt x="144" y="78"/>
                      <a:pt x="145" y="74"/>
                      <a:pt x="145" y="69"/>
                    </a:cubicBezTo>
                    <a:cubicBezTo>
                      <a:pt x="145" y="64"/>
                      <a:pt x="145" y="60"/>
                      <a:pt x="137" y="51"/>
                    </a:cubicBezTo>
                    <a:cubicBezTo>
                      <a:pt x="99" y="12"/>
                      <a:pt x="99" y="12"/>
                      <a:pt x="99" y="12"/>
                    </a:cubicBezTo>
                    <a:cubicBezTo>
                      <a:pt x="111" y="0"/>
                      <a:pt x="111" y="0"/>
                      <a:pt x="111" y="0"/>
                    </a:cubicBezTo>
                    <a:cubicBezTo>
                      <a:pt x="149" y="39"/>
                      <a:pt x="149" y="39"/>
                      <a:pt x="149" y="39"/>
                    </a:cubicBezTo>
                    <a:cubicBezTo>
                      <a:pt x="160" y="51"/>
                      <a:pt x="162" y="59"/>
                      <a:pt x="162" y="68"/>
                    </a:cubicBezTo>
                    <a:cubicBezTo>
                      <a:pt x="162" y="77"/>
                      <a:pt x="159" y="85"/>
                      <a:pt x="152" y="94"/>
                    </a:cubicBezTo>
                    <a:cubicBezTo>
                      <a:pt x="152" y="95"/>
                      <a:pt x="152" y="95"/>
                      <a:pt x="152" y="95"/>
                    </a:cubicBezTo>
                    <a:lnTo>
                      <a:pt x="74"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p:cNvSpPr>
                <a:spLocks/>
              </p:cNvSpPr>
              <p:nvPr/>
            </p:nvSpPr>
            <p:spPr bwMode="auto">
              <a:xfrm>
                <a:off x="6321425" y="5348288"/>
                <a:ext cx="158750" cy="158750"/>
              </a:xfrm>
              <a:custGeom>
                <a:avLst/>
                <a:gdLst>
                  <a:gd name="T0" fmla="*/ 8 w 42"/>
                  <a:gd name="T1" fmla="*/ 42 h 42"/>
                  <a:gd name="T2" fmla="*/ 3 w 42"/>
                  <a:gd name="T3" fmla="*/ 40 h 42"/>
                  <a:gd name="T4" fmla="*/ 3 w 42"/>
                  <a:gd name="T5" fmla="*/ 29 h 42"/>
                  <a:gd name="T6" fmla="*/ 28 w 42"/>
                  <a:gd name="T7" fmla="*/ 4 h 42"/>
                  <a:gd name="T8" fmla="*/ 39 w 42"/>
                  <a:gd name="T9" fmla="*/ 4 h 42"/>
                  <a:gd name="T10" fmla="*/ 39 w 42"/>
                  <a:gd name="T11" fmla="*/ 15 h 42"/>
                  <a:gd name="T12" fmla="*/ 14 w 42"/>
                  <a:gd name="T13" fmla="*/ 40 h 42"/>
                  <a:gd name="T14" fmla="*/ 8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8" y="42"/>
                    </a:moveTo>
                    <a:cubicBezTo>
                      <a:pt x="6" y="42"/>
                      <a:pt x="4" y="42"/>
                      <a:pt x="3" y="40"/>
                    </a:cubicBezTo>
                    <a:cubicBezTo>
                      <a:pt x="0" y="37"/>
                      <a:pt x="0" y="32"/>
                      <a:pt x="3" y="29"/>
                    </a:cubicBezTo>
                    <a:cubicBezTo>
                      <a:pt x="28" y="4"/>
                      <a:pt x="28" y="4"/>
                      <a:pt x="28" y="4"/>
                    </a:cubicBezTo>
                    <a:cubicBezTo>
                      <a:pt x="31" y="0"/>
                      <a:pt x="36" y="0"/>
                      <a:pt x="39" y="4"/>
                    </a:cubicBezTo>
                    <a:cubicBezTo>
                      <a:pt x="42" y="7"/>
                      <a:pt x="42" y="12"/>
                      <a:pt x="39" y="15"/>
                    </a:cubicBezTo>
                    <a:cubicBezTo>
                      <a:pt x="14" y="40"/>
                      <a:pt x="14" y="40"/>
                      <a:pt x="14" y="40"/>
                    </a:cubicBezTo>
                    <a:cubicBezTo>
                      <a:pt x="12" y="42"/>
                      <a:pt x="10" y="42"/>
                      <a:pt x="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p:cNvSpPr>
                <a:spLocks/>
              </p:cNvSpPr>
              <p:nvPr/>
            </p:nvSpPr>
            <p:spPr bwMode="auto">
              <a:xfrm>
                <a:off x="6223000" y="5216525"/>
                <a:ext cx="211138" cy="207963"/>
              </a:xfrm>
              <a:custGeom>
                <a:avLst/>
                <a:gdLst>
                  <a:gd name="T0" fmla="*/ 8 w 56"/>
                  <a:gd name="T1" fmla="*/ 55 h 55"/>
                  <a:gd name="T2" fmla="*/ 3 w 56"/>
                  <a:gd name="T3" fmla="*/ 53 h 55"/>
                  <a:gd name="T4" fmla="*/ 3 w 56"/>
                  <a:gd name="T5" fmla="*/ 42 h 55"/>
                  <a:gd name="T6" fmla="*/ 41 w 56"/>
                  <a:gd name="T7" fmla="*/ 3 h 55"/>
                  <a:gd name="T8" fmla="*/ 52 w 56"/>
                  <a:gd name="T9" fmla="*/ 3 h 55"/>
                  <a:gd name="T10" fmla="*/ 52 w 56"/>
                  <a:gd name="T11" fmla="*/ 14 h 55"/>
                  <a:gd name="T12" fmla="*/ 14 w 56"/>
                  <a:gd name="T13" fmla="*/ 53 h 55"/>
                  <a:gd name="T14" fmla="*/ 8 w 56"/>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5">
                    <a:moveTo>
                      <a:pt x="8" y="55"/>
                    </a:moveTo>
                    <a:cubicBezTo>
                      <a:pt x="6" y="55"/>
                      <a:pt x="4" y="54"/>
                      <a:pt x="3" y="53"/>
                    </a:cubicBezTo>
                    <a:cubicBezTo>
                      <a:pt x="0" y="50"/>
                      <a:pt x="0" y="45"/>
                      <a:pt x="3" y="42"/>
                    </a:cubicBezTo>
                    <a:cubicBezTo>
                      <a:pt x="41" y="3"/>
                      <a:pt x="41" y="3"/>
                      <a:pt x="41" y="3"/>
                    </a:cubicBezTo>
                    <a:cubicBezTo>
                      <a:pt x="44" y="0"/>
                      <a:pt x="49" y="0"/>
                      <a:pt x="52" y="3"/>
                    </a:cubicBezTo>
                    <a:cubicBezTo>
                      <a:pt x="56" y="6"/>
                      <a:pt x="56" y="11"/>
                      <a:pt x="52" y="14"/>
                    </a:cubicBezTo>
                    <a:cubicBezTo>
                      <a:pt x="14" y="53"/>
                      <a:pt x="14" y="53"/>
                      <a:pt x="14" y="53"/>
                    </a:cubicBezTo>
                    <a:cubicBezTo>
                      <a:pt x="12" y="54"/>
                      <a:pt x="10" y="55"/>
                      <a:pt x="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628650" y="627278"/>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2.1 </a:t>
            </a:r>
            <a:r>
              <a:rPr lang="zh-CN" altLang="en-US" sz="2800" dirty="0">
                <a:latin typeface="华文新魏" panose="02010800040101010101" pitchFamily="2" charset="-122"/>
                <a:ea typeface="华文新魏" panose="02010800040101010101" pitchFamily="2" charset="-122"/>
              </a:rPr>
              <a:t>故障模型的要求</a:t>
            </a:r>
          </a:p>
        </p:txBody>
      </p:sp>
      <p:sp>
        <p:nvSpPr>
          <p:cNvPr id="4" name="矩形 3"/>
          <p:cNvSpPr/>
          <p:nvPr/>
        </p:nvSpPr>
        <p:spPr>
          <a:xfrm>
            <a:off x="1215571" y="1594190"/>
            <a:ext cx="3324286" cy="14924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15572" y="3378558"/>
            <a:ext cx="3324286" cy="2425343"/>
          </a:xfrm>
          <a:prstGeom prst="rect">
            <a:avLst/>
          </a:prstGeom>
          <a:noFill/>
          <a:ln>
            <a:solidFill>
              <a:srgbClr val="AB4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400660" y="2179220"/>
            <a:ext cx="954107" cy="400110"/>
          </a:xfrm>
          <a:prstGeom prst="rect">
            <a:avLst/>
          </a:prstGeom>
        </p:spPr>
        <p:txBody>
          <a:bodyPr wrap="none">
            <a:spAutoFit/>
          </a:bodyPr>
          <a:lstStyle/>
          <a:p>
            <a:pPr defTabSz="1219140">
              <a:defRPr/>
            </a:pPr>
            <a:r>
              <a:rPr lang="zh-CN" altLang="en-US" sz="2000" b="1" kern="0" dirty="0" smtClean="0">
                <a:solidFill>
                  <a:schemeClr val="bg1"/>
                </a:solidFill>
                <a:ea typeface="微软雅黑" charset="0"/>
              </a:rPr>
              <a:t>要求一</a:t>
            </a:r>
            <a:endParaRPr lang="en-US" altLang="zh-CN" sz="2000" b="1" kern="0" dirty="0">
              <a:solidFill>
                <a:schemeClr val="bg1"/>
              </a:solidFill>
              <a:ea typeface="微软雅黑" charset="0"/>
            </a:endParaRPr>
          </a:p>
        </p:txBody>
      </p:sp>
      <p:sp>
        <p:nvSpPr>
          <p:cNvPr id="8" name="矩形 7"/>
          <p:cNvSpPr/>
          <p:nvPr/>
        </p:nvSpPr>
        <p:spPr>
          <a:xfrm>
            <a:off x="1309568" y="3756361"/>
            <a:ext cx="3230287" cy="1569660"/>
          </a:xfrm>
          <a:prstGeom prst="rect">
            <a:avLst/>
          </a:prstGeom>
        </p:spPr>
        <p:txBody>
          <a:bodyPr wrap="square">
            <a:spAutoFit/>
          </a:bodyPr>
          <a:lstStyle/>
          <a:p>
            <a:pPr eaLnBrk="1" hangingPunct="1">
              <a:lnSpc>
                <a:spcPct val="150000"/>
              </a:lnSpc>
            </a:pPr>
            <a:r>
              <a:rPr lang="zh-CN" altLang="en-US" sz="1600" dirty="0">
                <a:latin typeface="楷体" panose="02010609060101010101" pitchFamily="49" charset="-122"/>
                <a:ea typeface="楷体" panose="02010609060101010101" pitchFamily="49" charset="-122"/>
              </a:rPr>
              <a:t>故障模型基于历史运行数据</a:t>
            </a:r>
            <a:r>
              <a:rPr lang="zh-CN" altLang="en-US" sz="1600" dirty="0" smtClean="0">
                <a:latin typeface="楷体" panose="02010609060101010101" pitchFamily="49" charset="-122"/>
                <a:ea typeface="楷体" panose="02010609060101010101" pitchFamily="49" charset="-122"/>
              </a:rPr>
              <a:t>建立减少</a:t>
            </a:r>
            <a:r>
              <a:rPr lang="zh-CN" altLang="en-US" sz="1600" dirty="0">
                <a:latin typeface="楷体" panose="02010609060101010101" pitchFamily="49" charset="-122"/>
                <a:ea typeface="楷体" panose="02010609060101010101" pitchFamily="49" charset="-122"/>
              </a:rPr>
              <a:t>模型建立过程中对于先验</a:t>
            </a:r>
            <a:r>
              <a:rPr lang="zh-CN" altLang="en-US" sz="1600" dirty="0" smtClean="0">
                <a:latin typeface="楷体" panose="02010609060101010101" pitchFamily="49" charset="-122"/>
                <a:ea typeface="楷体" panose="02010609060101010101" pitchFamily="49" charset="-122"/>
              </a:rPr>
              <a:t>知识的</a:t>
            </a:r>
            <a:r>
              <a:rPr lang="zh-CN" altLang="en-US" sz="1600" dirty="0">
                <a:latin typeface="楷体" panose="02010609060101010101" pitchFamily="49" charset="-122"/>
                <a:ea typeface="楷体" panose="02010609060101010101" pitchFamily="49" charset="-122"/>
              </a:rPr>
              <a:t>依赖性，并且可以</a:t>
            </a:r>
            <a:r>
              <a:rPr lang="zh-CN" altLang="en-US" sz="1600" dirty="0" smtClean="0">
                <a:latin typeface="楷体" panose="02010609060101010101" pitchFamily="49" charset="-122"/>
                <a:ea typeface="楷体" panose="02010609060101010101" pitchFamily="49" charset="-122"/>
              </a:rPr>
              <a:t>根据实时运行数据</a:t>
            </a:r>
            <a:r>
              <a:rPr lang="zh-CN" altLang="en-US" sz="1600" dirty="0">
                <a:latin typeface="楷体" panose="02010609060101010101" pitchFamily="49" charset="-122"/>
                <a:ea typeface="楷体" panose="02010609060101010101" pitchFamily="49" charset="-122"/>
              </a:rPr>
              <a:t>进行诊断；</a:t>
            </a:r>
            <a:endParaRPr lang="en-US" altLang="zh-CN" sz="1600" dirty="0">
              <a:latin typeface="楷体" panose="02010609060101010101" pitchFamily="49" charset="-122"/>
              <a:ea typeface="楷体" panose="02010609060101010101" pitchFamily="49" charset="-122"/>
            </a:endParaRPr>
          </a:p>
        </p:txBody>
      </p:sp>
      <p:sp>
        <p:nvSpPr>
          <p:cNvPr id="3" name="矩形 2"/>
          <p:cNvSpPr/>
          <p:nvPr/>
        </p:nvSpPr>
        <p:spPr>
          <a:xfrm>
            <a:off x="5078700" y="3621733"/>
            <a:ext cx="2856986" cy="1938992"/>
          </a:xfrm>
          <a:prstGeom prst="rect">
            <a:avLst/>
          </a:prstGeom>
        </p:spPr>
        <p:txBody>
          <a:bodyPr wrap="square">
            <a:spAutoFit/>
          </a:bodyPr>
          <a:lstStyle/>
          <a:p>
            <a:pPr eaLnBrk="1" hangingPunct="1">
              <a:lnSpc>
                <a:spcPct val="150000"/>
              </a:lnSpc>
            </a:pPr>
            <a:r>
              <a:rPr lang="zh-CN" altLang="en-US" sz="1600" dirty="0">
                <a:latin typeface="楷体" panose="02010609060101010101" pitchFamily="49" charset="-122"/>
                <a:ea typeface="楷体" panose="02010609060101010101" pitchFamily="49" charset="-122"/>
              </a:rPr>
              <a:t>模型的精度应能够随着数据</a:t>
            </a:r>
            <a:r>
              <a:rPr lang="zh-CN" altLang="en-US" sz="1600" dirty="0" smtClean="0">
                <a:latin typeface="楷体" panose="02010609060101010101" pitchFamily="49" charset="-122"/>
                <a:ea typeface="楷体" panose="02010609060101010101" pitchFamily="49" charset="-122"/>
              </a:rPr>
              <a:t>量的</a:t>
            </a:r>
            <a:r>
              <a:rPr lang="zh-CN" altLang="en-US" sz="1600" dirty="0">
                <a:latin typeface="楷体" panose="02010609060101010101" pitchFamily="49" charset="-122"/>
                <a:ea typeface="楷体" panose="02010609060101010101" pitchFamily="49" charset="-122"/>
              </a:rPr>
              <a:t>增加而提高。构建模型的</a:t>
            </a:r>
            <a:r>
              <a:rPr lang="zh-CN" altLang="en-US" sz="1600" dirty="0" smtClean="0">
                <a:latin typeface="楷体" panose="02010609060101010101" pitchFamily="49" charset="-122"/>
                <a:ea typeface="楷体" panose="02010609060101010101" pitchFamily="49" charset="-122"/>
              </a:rPr>
              <a:t>数据越</a:t>
            </a:r>
            <a:r>
              <a:rPr lang="zh-CN" altLang="en-US" sz="1600" dirty="0">
                <a:latin typeface="楷体" panose="02010609060101010101" pitchFamily="49" charset="-122"/>
                <a:ea typeface="楷体" panose="02010609060101010101" pitchFamily="49" charset="-122"/>
              </a:rPr>
              <a:t>多，则模型的泛化能力越强</a:t>
            </a:r>
            <a:r>
              <a:rPr lang="zh-CN" altLang="en-US" sz="1600" dirty="0" smtClean="0">
                <a:latin typeface="楷体" panose="02010609060101010101" pitchFamily="49" charset="-122"/>
                <a:ea typeface="楷体" panose="02010609060101010101" pitchFamily="49" charset="-122"/>
              </a:rPr>
              <a:t>，对于</a:t>
            </a:r>
            <a:r>
              <a:rPr lang="zh-CN" altLang="en-US" sz="1600" dirty="0">
                <a:latin typeface="楷体" panose="02010609060101010101" pitchFamily="49" charset="-122"/>
                <a:ea typeface="楷体" panose="02010609060101010101" pitchFamily="49" charset="-122"/>
              </a:rPr>
              <a:t>各种实际情况的解读也</a:t>
            </a:r>
            <a:r>
              <a:rPr lang="zh-CN" altLang="en-US" sz="1600" dirty="0" smtClean="0">
                <a:latin typeface="楷体" panose="02010609060101010101" pitchFamily="49" charset="-122"/>
                <a:ea typeface="楷体" panose="02010609060101010101" pitchFamily="49" charset="-122"/>
              </a:rPr>
              <a:t>会更好</a:t>
            </a:r>
            <a:r>
              <a:rPr lang="zh-CN" altLang="en-US" sz="1600" dirty="0">
                <a:latin typeface="楷体" panose="02010609060101010101" pitchFamily="49" charset="-122"/>
                <a:ea typeface="楷体" panose="02010609060101010101" pitchFamily="49" charset="-122"/>
              </a:rPr>
              <a:t>。</a:t>
            </a:r>
          </a:p>
        </p:txBody>
      </p:sp>
      <p:sp>
        <p:nvSpPr>
          <p:cNvPr id="23" name="矩形 22"/>
          <p:cNvSpPr/>
          <p:nvPr/>
        </p:nvSpPr>
        <p:spPr>
          <a:xfrm>
            <a:off x="4865460" y="1594190"/>
            <a:ext cx="3324286" cy="14924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050549" y="2179220"/>
            <a:ext cx="954107" cy="400110"/>
          </a:xfrm>
          <a:prstGeom prst="rect">
            <a:avLst/>
          </a:prstGeom>
        </p:spPr>
        <p:txBody>
          <a:bodyPr wrap="none">
            <a:spAutoFit/>
          </a:bodyPr>
          <a:lstStyle/>
          <a:p>
            <a:pPr defTabSz="1219140">
              <a:defRPr/>
            </a:pPr>
            <a:r>
              <a:rPr lang="zh-CN" altLang="en-US" sz="2000" b="1" kern="0" dirty="0" smtClean="0">
                <a:solidFill>
                  <a:schemeClr val="bg1"/>
                </a:solidFill>
                <a:ea typeface="微软雅黑" charset="0"/>
              </a:rPr>
              <a:t>要求二</a:t>
            </a:r>
            <a:endParaRPr lang="en-US" altLang="zh-CN" sz="2000" b="1" kern="0" dirty="0">
              <a:solidFill>
                <a:schemeClr val="bg1"/>
              </a:solidFill>
              <a:ea typeface="微软雅黑" charset="0"/>
            </a:endParaRPr>
          </a:p>
        </p:txBody>
      </p:sp>
      <p:sp>
        <p:nvSpPr>
          <p:cNvPr id="25" name="矩形 24"/>
          <p:cNvSpPr/>
          <p:nvPr/>
        </p:nvSpPr>
        <p:spPr>
          <a:xfrm>
            <a:off x="4865459" y="3378558"/>
            <a:ext cx="3324286" cy="2425343"/>
          </a:xfrm>
          <a:prstGeom prst="rect">
            <a:avLst/>
          </a:prstGeom>
          <a:noFill/>
          <a:ln>
            <a:solidFill>
              <a:srgbClr val="AB4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28650" y="634207"/>
            <a:ext cx="7886700" cy="1325562"/>
          </a:xfrm>
        </p:spPr>
        <p:txBody>
          <a:bodyPr/>
          <a:lstStyle/>
          <a:p>
            <a:pPr eaLnBrk="1" hangingPunct="1"/>
            <a:r>
              <a:rPr lang="en-US" altLang="zh-CN" sz="2800" dirty="0">
                <a:latin typeface="华文新魏" panose="02010800040101010101" pitchFamily="2" charset="-122"/>
                <a:ea typeface="华文新魏" panose="02010800040101010101" pitchFamily="2" charset="-122"/>
              </a:rPr>
              <a:t>2.2 </a:t>
            </a:r>
            <a:r>
              <a:rPr lang="zh-CN" altLang="en-US" sz="2800" dirty="0">
                <a:latin typeface="华文新魏" panose="02010800040101010101" pitchFamily="2" charset="-122"/>
                <a:ea typeface="华文新魏" panose="02010800040101010101" pitchFamily="2" charset="-122"/>
              </a:rPr>
              <a:t>决策树算法原理</a:t>
            </a:r>
          </a:p>
        </p:txBody>
      </p:sp>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261"/>
            </a:stretch>
          </a:blipFill>
          <a:extLst/>
        </p:spPr>
        <p:txBody>
          <a:bodyPr/>
          <a:lstStyle/>
          <a:p>
            <a:pPr>
              <a:defRPr/>
            </a:pPr>
            <a:r>
              <a:rPr lang="zh-CN" altLang="en-US" dirty="0">
                <a:noFill/>
              </a:rPr>
              <a:t> </a:t>
            </a:r>
          </a:p>
        </p:txBody>
      </p:sp>
      <p:pic>
        <p:nvPicPr>
          <p:cNvPr id="2355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25" y="2524125"/>
            <a:ext cx="20891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4825" y="3213101"/>
            <a:ext cx="26479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4825" y="4651375"/>
            <a:ext cx="2517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41588" y="5534025"/>
            <a:ext cx="41275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681" y="972990"/>
            <a:ext cx="8498543" cy="5015753"/>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628649" y="686594"/>
            <a:ext cx="7886700" cy="1325563"/>
          </a:xfrm>
        </p:spPr>
        <p:txBody>
          <a:bodyPr/>
          <a:lstStyle/>
          <a:p>
            <a:pPr eaLnBrk="1" hangingPunct="1"/>
            <a:r>
              <a:rPr lang="en-US" altLang="zh-CN" sz="2800" dirty="0">
                <a:latin typeface="华文新魏" panose="02010800040101010101" pitchFamily="2" charset="-122"/>
                <a:ea typeface="华文新魏" panose="02010800040101010101" pitchFamily="2" charset="-122"/>
              </a:rPr>
              <a:t>2.2 </a:t>
            </a:r>
            <a:r>
              <a:rPr lang="zh-CN" altLang="en-US" sz="2800" dirty="0">
                <a:latin typeface="华文新魏" panose="02010800040101010101" pitchFamily="2" charset="-122"/>
                <a:ea typeface="华文新魏" panose="02010800040101010101" pitchFamily="2" charset="-122"/>
              </a:rPr>
              <a:t>支持向量机算法原理</a:t>
            </a:r>
          </a:p>
        </p:txBody>
      </p:sp>
      <p:pic>
        <p:nvPicPr>
          <p:cNvPr id="4" name="图片 3"/>
          <p:cNvPicPr/>
          <p:nvPr/>
        </p:nvPicPr>
        <p:blipFill>
          <a:blip r:embed="rId3">
            <a:extLst/>
          </a:blip>
          <a:stretch>
            <a:fillRect/>
          </a:stretch>
        </p:blipFill>
        <p:spPr>
          <a:xfrm>
            <a:off x="628649" y="1821339"/>
            <a:ext cx="2687307" cy="2218097"/>
          </a:xfrm>
          <a:prstGeom prst="rect">
            <a:avLst/>
          </a:prstGeom>
          <a:effectLst>
            <a:glow>
              <a:srgbClr val="5B9BD5"/>
            </a:glow>
            <a:outerShdw dir="5100000" sx="39000" sy="39000" algn="ctr" rotWithShape="0">
              <a:srgbClr val="000000">
                <a:alpha val="2000"/>
              </a:srgbClr>
            </a:outerShdw>
            <a:softEdge rad="50800"/>
          </a:effectLst>
        </p:spPr>
      </p:pic>
      <p:pic>
        <p:nvPicPr>
          <p:cNvPr id="26627"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75" y="1833563"/>
            <a:ext cx="303847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p:nvPr/>
        </p:nvSpPr>
        <p:spPr>
          <a:xfrm>
            <a:off x="3787775" y="25130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6629"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888" y="4365625"/>
            <a:ext cx="23114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矩形 7"/>
          <p:cNvSpPr>
            <a:spLocks noChangeArrowheads="1"/>
          </p:cNvSpPr>
          <p:nvPr/>
        </p:nvSpPr>
        <p:spPr bwMode="auto">
          <a:xfrm>
            <a:off x="3552825" y="3859213"/>
            <a:ext cx="1724025"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a:latin typeface="Times New Roman" charset="0"/>
              </a:rPr>
              <a:t>线性可分情况</a:t>
            </a:r>
            <a:endParaRPr lang="zh-CN" altLang="zh-CN" sz="1800">
              <a:latin typeface="Times New Roman" charset="0"/>
            </a:endParaRPr>
          </a:p>
        </p:txBody>
      </p:sp>
      <p:sp>
        <p:nvSpPr>
          <p:cNvPr id="26631" name="矩形 8"/>
          <p:cNvSpPr>
            <a:spLocks noChangeArrowheads="1"/>
          </p:cNvSpPr>
          <p:nvPr/>
        </p:nvSpPr>
        <p:spPr bwMode="auto">
          <a:xfrm>
            <a:off x="3552825" y="6186488"/>
            <a:ext cx="19542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6200" indent="-76200">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nSpc>
                <a:spcPct val="150000"/>
              </a:lnSpc>
              <a:spcBef>
                <a:spcPct val="0"/>
              </a:spcBef>
              <a:buFontTx/>
              <a:buNone/>
            </a:pPr>
            <a:r>
              <a:rPr lang="zh-CN" altLang="en-US" sz="1800" dirty="0">
                <a:latin typeface="Times New Roman" charset="0"/>
              </a:rPr>
              <a:t>线性不可分情况</a:t>
            </a:r>
            <a:endParaRPr lang="zh-CN" altLang="zh-CN" sz="1800" dirty="0">
              <a:latin typeface="Times New Roman" charset="0"/>
            </a:endParaRPr>
          </a:p>
        </p:txBody>
      </p:sp>
      <p:pic>
        <p:nvPicPr>
          <p:cNvPr id="26632" name="图片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4200" y="4059238"/>
            <a:ext cx="28511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p:cNvSpPr/>
          <p:nvPr/>
        </p:nvSpPr>
        <p:spPr>
          <a:xfrm>
            <a:off x="3787775" y="5065713"/>
            <a:ext cx="9953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795</TotalTime>
  <Words>1612</Words>
  <Application>Microsoft Office PowerPoint</Application>
  <PresentationFormat>全屏显示(4:3)</PresentationFormat>
  <Paragraphs>143</Paragraphs>
  <Slides>22</Slides>
  <Notes>14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宋体</vt:lpstr>
      <vt:lpstr>Arial</vt:lpstr>
      <vt:lpstr>Cambria Math</vt:lpstr>
      <vt:lpstr>Times New Roman</vt:lpstr>
      <vt:lpstr>楷体</vt:lpstr>
      <vt:lpstr>华文新魏</vt:lpstr>
      <vt:lpstr>微软雅黑</vt:lpstr>
      <vt:lpstr>Calibri Light</vt:lpstr>
      <vt:lpstr>华文楷体</vt:lpstr>
      <vt:lpstr>Calibri</vt:lpstr>
      <vt:lpstr>Office 主题</vt:lpstr>
      <vt:lpstr>PowerPoint 演示文稿</vt:lpstr>
      <vt:lpstr>PowerPoint 演示文稿</vt:lpstr>
      <vt:lpstr>1.1 选题背景</vt:lpstr>
      <vt:lpstr>1.2 国内外发展趋势</vt:lpstr>
      <vt:lpstr>2 方案设计</vt:lpstr>
      <vt:lpstr>2.1 故障模型的要求</vt:lpstr>
      <vt:lpstr>2.2 决策树算法原理</vt:lpstr>
      <vt:lpstr>PowerPoint 演示文稿</vt:lpstr>
      <vt:lpstr>2.2 支持向量机算法原理</vt:lpstr>
      <vt:lpstr>3. 内容设计</vt:lpstr>
      <vt:lpstr>3.1 数据存取</vt:lpstr>
      <vt:lpstr>3.2 连续数据离散化</vt:lpstr>
      <vt:lpstr>3.3 决策树模型实现</vt:lpstr>
      <vt:lpstr>PowerPoint 演示文稿</vt:lpstr>
      <vt:lpstr>3.4 支持向量机模型实现</vt:lpstr>
      <vt:lpstr>3.5 人机交互界面设计</vt:lpstr>
      <vt:lpstr>PowerPoint 演示文稿</vt:lpstr>
      <vt:lpstr>4. 性能分析</vt:lpstr>
      <vt:lpstr>4.1 性能度量</vt:lpstr>
      <vt:lpstr>4.2 对比分析</vt:lpstr>
      <vt:lpstr>4.3 曲线拟合</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毕业设计论文答辩</dc:title>
  <dc:creator>Microsoft Office 用户</dc:creator>
  <cp:lastModifiedBy>HustWolf</cp:lastModifiedBy>
  <cp:revision>146</cp:revision>
  <dcterms:created xsi:type="dcterms:W3CDTF">2018-05-27T07:01:08Z</dcterms:created>
  <dcterms:modified xsi:type="dcterms:W3CDTF">2018-05-31T17:13:09Z</dcterms:modified>
</cp:coreProperties>
</file>